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handoutMasterIdLst>
    <p:handoutMasterId r:id="rId30"/>
  </p:handoutMasterIdLst>
  <p:sldIdLst>
    <p:sldId id="256" r:id="rId2"/>
    <p:sldId id="316" r:id="rId3"/>
    <p:sldId id="318" r:id="rId4"/>
    <p:sldId id="317" r:id="rId5"/>
    <p:sldId id="319" r:id="rId6"/>
    <p:sldId id="258" r:id="rId7"/>
    <p:sldId id="325" r:id="rId8"/>
    <p:sldId id="388" r:id="rId9"/>
    <p:sldId id="327" r:id="rId10"/>
    <p:sldId id="321" r:id="rId11"/>
    <p:sldId id="372" r:id="rId12"/>
    <p:sldId id="259" r:id="rId13"/>
    <p:sldId id="387" r:id="rId14"/>
    <p:sldId id="386" r:id="rId15"/>
    <p:sldId id="328" r:id="rId16"/>
    <p:sldId id="329" r:id="rId17"/>
    <p:sldId id="322" r:id="rId18"/>
    <p:sldId id="364" r:id="rId19"/>
    <p:sldId id="365" r:id="rId20"/>
    <p:sldId id="366" r:id="rId21"/>
    <p:sldId id="334" r:id="rId22"/>
    <p:sldId id="367" r:id="rId23"/>
    <p:sldId id="368" r:id="rId24"/>
    <p:sldId id="369" r:id="rId25"/>
    <p:sldId id="371" r:id="rId26"/>
    <p:sldId id="323" r:id="rId27"/>
    <p:sldId id="32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8"/>
    <p:restoredTop sz="94715"/>
  </p:normalViewPr>
  <p:slideViewPr>
    <p:cSldViewPr snapToGrid="0">
      <p:cViewPr>
        <p:scale>
          <a:sx n="119" d="100"/>
          <a:sy n="119" d="100"/>
        </p:scale>
        <p:origin x="57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DF3D6E6-2CE9-445F-8577-48D6283C934C}" type="doc">
      <dgm:prSet loTypeId="urn:microsoft.com/office/officeart/2011/layout/CircleProcess#1" loCatId="process" qsTypeId="urn:microsoft.com/office/officeart/2005/8/quickstyle/simple1#1" qsCatId="simple" csTypeId="urn:microsoft.com/office/officeart/2005/8/colors/accent1_2#1" csCatId="accent1" phldr="1"/>
      <dgm:spPr/>
    </dgm:pt>
    <dgm:pt modelId="{D550676D-1DDB-4075-A6C2-782E30AF255B}">
      <dgm:prSet phldrT="[Text]"/>
      <dgm:spPr/>
      <dgm:t>
        <a:bodyPr/>
        <a:lstStyle/>
        <a:p>
          <a:r>
            <a:rPr lang="en-IN" b="1" dirty="0"/>
            <a:t>Writing Smart Contracts</a:t>
          </a:r>
          <a:endParaRPr lang="en-IN" dirty="0"/>
        </a:p>
      </dgm:t>
    </dgm:pt>
    <dgm:pt modelId="{E3ADF2E4-6163-4627-8CCE-466691FA59AF}" type="parTrans" cxnId="{A61302E5-B766-4BFE-80B2-96A6F97ACDB7}">
      <dgm:prSet/>
      <dgm:spPr/>
      <dgm:t>
        <a:bodyPr/>
        <a:lstStyle/>
        <a:p>
          <a:endParaRPr lang="en-IN"/>
        </a:p>
      </dgm:t>
    </dgm:pt>
    <dgm:pt modelId="{38029B4D-7946-408B-83F8-AB5AEDCFDC5D}" type="sibTrans" cxnId="{A61302E5-B766-4BFE-80B2-96A6F97ACDB7}">
      <dgm:prSet/>
      <dgm:spPr/>
      <dgm:t>
        <a:bodyPr/>
        <a:lstStyle/>
        <a:p>
          <a:endParaRPr lang="en-IN"/>
        </a:p>
      </dgm:t>
    </dgm:pt>
    <dgm:pt modelId="{E2EF53FC-B4D0-4CC6-B3BD-467B298CB1AC}">
      <dgm:prSet phldrT="[Text]"/>
      <dgm:spPr/>
      <dgm:t>
        <a:bodyPr/>
        <a:lstStyle/>
        <a:p>
          <a:r>
            <a:rPr lang="en-US" b="1" dirty="0"/>
            <a:t>Migrating to the Ganache Local Personal Development Blockchain</a:t>
          </a:r>
          <a:endParaRPr lang="en-IN" dirty="0"/>
        </a:p>
      </dgm:t>
    </dgm:pt>
    <dgm:pt modelId="{9F5D27EE-B636-4C01-9B32-E2EDFDEF32BE}" type="parTrans" cxnId="{8386D9DF-6FEC-45EF-8173-71E616D90D81}">
      <dgm:prSet/>
      <dgm:spPr/>
      <dgm:t>
        <a:bodyPr/>
        <a:lstStyle/>
        <a:p>
          <a:endParaRPr lang="en-IN"/>
        </a:p>
      </dgm:t>
    </dgm:pt>
    <dgm:pt modelId="{2A277CF2-48BB-46B5-BA69-D8869724C064}" type="sibTrans" cxnId="{8386D9DF-6FEC-45EF-8173-71E616D90D81}">
      <dgm:prSet/>
      <dgm:spPr/>
      <dgm:t>
        <a:bodyPr/>
        <a:lstStyle/>
        <a:p>
          <a:endParaRPr lang="en-IN"/>
        </a:p>
      </dgm:t>
    </dgm:pt>
    <dgm:pt modelId="{C8703215-222E-4461-A1C1-8DFBF3477FD5}">
      <dgm:prSet phldrT="[Text]"/>
      <dgm:spPr/>
      <dgm:t>
        <a:bodyPr/>
        <a:lstStyle/>
        <a:p>
          <a:r>
            <a:rPr lang="en-IN" b="1" dirty="0"/>
            <a:t>Testing the Smart Contracts</a:t>
          </a:r>
          <a:endParaRPr lang="en-IN" dirty="0"/>
        </a:p>
      </dgm:t>
    </dgm:pt>
    <dgm:pt modelId="{5A71599F-9C28-40EF-8B95-629374F3FD2C}" type="parTrans" cxnId="{7597A9AD-ADFF-4AD5-B307-DA8103CDF129}">
      <dgm:prSet/>
      <dgm:spPr/>
      <dgm:t>
        <a:bodyPr/>
        <a:lstStyle/>
        <a:p>
          <a:endParaRPr lang="en-IN"/>
        </a:p>
      </dgm:t>
    </dgm:pt>
    <dgm:pt modelId="{9D681CDD-7920-4940-A81C-F3E91A12CC59}" type="sibTrans" cxnId="{7597A9AD-ADFF-4AD5-B307-DA8103CDF129}">
      <dgm:prSet/>
      <dgm:spPr/>
      <dgm:t>
        <a:bodyPr/>
        <a:lstStyle/>
        <a:p>
          <a:endParaRPr lang="en-IN"/>
        </a:p>
      </dgm:t>
    </dgm:pt>
    <dgm:pt modelId="{AABAF841-E93B-4FA9-9191-09B8B65F6B22}">
      <dgm:prSet phldrT="[Text]"/>
      <dgm:spPr/>
      <dgm:t>
        <a:bodyPr/>
        <a:lstStyle/>
        <a:p>
          <a:r>
            <a:rPr lang="en-IN" b="1" dirty="0"/>
            <a:t>Compiling the Smart Contracts</a:t>
          </a:r>
          <a:endParaRPr lang="en-IN" dirty="0"/>
        </a:p>
      </dgm:t>
    </dgm:pt>
    <dgm:pt modelId="{B8F98009-F871-4E3B-A012-42677BFB6EB2}" type="parTrans" cxnId="{0F4BFCDA-45E7-4D06-89D4-96F1FAF4D616}">
      <dgm:prSet/>
      <dgm:spPr/>
      <dgm:t>
        <a:bodyPr/>
        <a:lstStyle/>
        <a:p>
          <a:endParaRPr lang="en-IN"/>
        </a:p>
      </dgm:t>
    </dgm:pt>
    <dgm:pt modelId="{AC69EB70-D4C9-4D26-8D5E-1FDC639A610D}" type="sibTrans" cxnId="{0F4BFCDA-45E7-4D06-89D4-96F1FAF4D616}">
      <dgm:prSet/>
      <dgm:spPr/>
      <dgm:t>
        <a:bodyPr/>
        <a:lstStyle/>
        <a:p>
          <a:endParaRPr lang="en-IN"/>
        </a:p>
      </dgm:t>
    </dgm:pt>
    <dgm:pt modelId="{7AAAFEB7-8A8F-489F-9706-3260310D36C4}">
      <dgm:prSet phldrT="[Text]"/>
      <dgm:spPr/>
      <dgm:t>
        <a:bodyPr/>
        <a:lstStyle/>
        <a:p>
          <a:r>
            <a:rPr lang="en-US" b="1" dirty="0"/>
            <a:t>Creating an user interface to interact with our smart Contracts from a web browser</a:t>
          </a:r>
          <a:endParaRPr lang="en-IN" dirty="0"/>
        </a:p>
      </dgm:t>
    </dgm:pt>
    <dgm:pt modelId="{97D24D04-E463-4583-9167-AE17C19D6A39}" type="parTrans" cxnId="{A33B618F-749F-4687-A398-3844785A2818}">
      <dgm:prSet/>
      <dgm:spPr/>
      <dgm:t>
        <a:bodyPr/>
        <a:lstStyle/>
        <a:p>
          <a:endParaRPr lang="en-IN"/>
        </a:p>
      </dgm:t>
    </dgm:pt>
    <dgm:pt modelId="{4A6DB0DC-9F9A-42D8-A027-CC55486D8A20}" type="sibTrans" cxnId="{A33B618F-749F-4687-A398-3844785A2818}">
      <dgm:prSet/>
      <dgm:spPr/>
      <dgm:t>
        <a:bodyPr/>
        <a:lstStyle/>
        <a:p>
          <a:endParaRPr lang="en-IN"/>
        </a:p>
      </dgm:t>
    </dgm:pt>
    <dgm:pt modelId="{79FB67D7-A0F0-4224-8C16-A2D6D859DDC3}" type="pres">
      <dgm:prSet presAssocID="{BDF3D6E6-2CE9-445F-8577-48D6283C934C}" presName="Name0" presStyleCnt="0">
        <dgm:presLayoutVars>
          <dgm:chMax val="11"/>
          <dgm:chPref val="11"/>
          <dgm:dir/>
          <dgm:resizeHandles/>
        </dgm:presLayoutVars>
      </dgm:prSet>
      <dgm:spPr/>
    </dgm:pt>
    <dgm:pt modelId="{202B804C-1BCB-4460-B681-EF51132129D1}" type="pres">
      <dgm:prSet presAssocID="{7AAAFEB7-8A8F-489F-9706-3260310D36C4}" presName="Accent5" presStyleCnt="0"/>
      <dgm:spPr/>
    </dgm:pt>
    <dgm:pt modelId="{86BC34E1-E6E9-41A5-BFCE-5C1F39B3480A}" type="pres">
      <dgm:prSet presAssocID="{7AAAFEB7-8A8F-489F-9706-3260310D36C4}" presName="Accent" presStyleLbl="node1" presStyleIdx="0" presStyleCnt="5"/>
      <dgm:spPr/>
    </dgm:pt>
    <dgm:pt modelId="{76C43549-DF08-46DD-A4BE-DFC79B5A34C9}" type="pres">
      <dgm:prSet presAssocID="{7AAAFEB7-8A8F-489F-9706-3260310D36C4}" presName="ParentBackground5" presStyleCnt="0"/>
      <dgm:spPr/>
    </dgm:pt>
    <dgm:pt modelId="{08B1D8BD-FE53-48E2-8AFD-9948C528B08E}" type="pres">
      <dgm:prSet presAssocID="{7AAAFEB7-8A8F-489F-9706-3260310D36C4}" presName="ParentBackground" presStyleLbl="fgAcc1" presStyleIdx="0" presStyleCnt="5"/>
      <dgm:spPr/>
      <dgm:t>
        <a:bodyPr/>
        <a:lstStyle/>
        <a:p>
          <a:endParaRPr lang="en-US"/>
        </a:p>
      </dgm:t>
    </dgm:pt>
    <dgm:pt modelId="{0A9C1EEA-A8A6-4A38-AC21-D6CBBF69257A}" type="pres">
      <dgm:prSet presAssocID="{7AAAFEB7-8A8F-489F-9706-3260310D36C4}" presName="Parent5" presStyleLbl="revTx" presStyleIdx="0" presStyleCnt="0">
        <dgm:presLayoutVars>
          <dgm:chMax val="1"/>
          <dgm:chPref val="1"/>
          <dgm:bulletEnabled val="1"/>
        </dgm:presLayoutVars>
      </dgm:prSet>
      <dgm:spPr/>
      <dgm:t>
        <a:bodyPr/>
        <a:lstStyle/>
        <a:p>
          <a:endParaRPr lang="en-US"/>
        </a:p>
      </dgm:t>
    </dgm:pt>
    <dgm:pt modelId="{9CE63BF1-72A7-4AA1-BFB5-7C1EBE0F75B0}" type="pres">
      <dgm:prSet presAssocID="{C8703215-222E-4461-A1C1-8DFBF3477FD5}" presName="Accent4" presStyleCnt="0"/>
      <dgm:spPr/>
    </dgm:pt>
    <dgm:pt modelId="{061125A7-EDDB-4C4B-BF4B-DA608C4C2E41}" type="pres">
      <dgm:prSet presAssocID="{C8703215-222E-4461-A1C1-8DFBF3477FD5}" presName="Accent" presStyleLbl="node1" presStyleIdx="1" presStyleCnt="5"/>
      <dgm:spPr/>
    </dgm:pt>
    <dgm:pt modelId="{D80D27AA-E732-41C9-9116-85DC34F63D53}" type="pres">
      <dgm:prSet presAssocID="{C8703215-222E-4461-A1C1-8DFBF3477FD5}" presName="ParentBackground4" presStyleCnt="0"/>
      <dgm:spPr/>
    </dgm:pt>
    <dgm:pt modelId="{3495E324-BDBB-492E-ADB0-AFFFF4A0D840}" type="pres">
      <dgm:prSet presAssocID="{C8703215-222E-4461-A1C1-8DFBF3477FD5}" presName="ParentBackground" presStyleLbl="fgAcc1" presStyleIdx="1" presStyleCnt="5"/>
      <dgm:spPr/>
      <dgm:t>
        <a:bodyPr/>
        <a:lstStyle/>
        <a:p>
          <a:endParaRPr lang="en-US"/>
        </a:p>
      </dgm:t>
    </dgm:pt>
    <dgm:pt modelId="{A33EDB40-66F5-48A0-9DF1-668E9B45FFA2}" type="pres">
      <dgm:prSet presAssocID="{C8703215-222E-4461-A1C1-8DFBF3477FD5}" presName="Parent4" presStyleLbl="revTx" presStyleIdx="0" presStyleCnt="0">
        <dgm:presLayoutVars>
          <dgm:chMax val="1"/>
          <dgm:chPref val="1"/>
          <dgm:bulletEnabled val="1"/>
        </dgm:presLayoutVars>
      </dgm:prSet>
      <dgm:spPr/>
      <dgm:t>
        <a:bodyPr/>
        <a:lstStyle/>
        <a:p>
          <a:endParaRPr lang="en-US"/>
        </a:p>
      </dgm:t>
    </dgm:pt>
    <dgm:pt modelId="{2E60B91F-50D2-4B50-8C5A-36D38645FCC2}" type="pres">
      <dgm:prSet presAssocID="{E2EF53FC-B4D0-4CC6-B3BD-467B298CB1AC}" presName="Accent3" presStyleCnt="0"/>
      <dgm:spPr/>
    </dgm:pt>
    <dgm:pt modelId="{8B99249F-5F98-408C-AAF0-65374353CF8E}" type="pres">
      <dgm:prSet presAssocID="{E2EF53FC-B4D0-4CC6-B3BD-467B298CB1AC}" presName="Accent" presStyleLbl="node1" presStyleIdx="2" presStyleCnt="5"/>
      <dgm:spPr/>
    </dgm:pt>
    <dgm:pt modelId="{156F237D-A1C4-4B24-B7C6-1D4CB60CD4E5}" type="pres">
      <dgm:prSet presAssocID="{E2EF53FC-B4D0-4CC6-B3BD-467B298CB1AC}" presName="ParentBackground3" presStyleCnt="0"/>
      <dgm:spPr/>
    </dgm:pt>
    <dgm:pt modelId="{33E99DBE-C1E0-4890-8204-1F6693F49E76}" type="pres">
      <dgm:prSet presAssocID="{E2EF53FC-B4D0-4CC6-B3BD-467B298CB1AC}" presName="ParentBackground" presStyleLbl="fgAcc1" presStyleIdx="2" presStyleCnt="5"/>
      <dgm:spPr/>
      <dgm:t>
        <a:bodyPr/>
        <a:lstStyle/>
        <a:p>
          <a:endParaRPr lang="en-US"/>
        </a:p>
      </dgm:t>
    </dgm:pt>
    <dgm:pt modelId="{69292012-AE70-42A5-B723-222BE85C995E}" type="pres">
      <dgm:prSet presAssocID="{E2EF53FC-B4D0-4CC6-B3BD-467B298CB1AC}" presName="Parent3" presStyleLbl="revTx" presStyleIdx="0" presStyleCnt="0">
        <dgm:presLayoutVars>
          <dgm:chMax val="1"/>
          <dgm:chPref val="1"/>
          <dgm:bulletEnabled val="1"/>
        </dgm:presLayoutVars>
      </dgm:prSet>
      <dgm:spPr/>
      <dgm:t>
        <a:bodyPr/>
        <a:lstStyle/>
        <a:p>
          <a:endParaRPr lang="en-US"/>
        </a:p>
      </dgm:t>
    </dgm:pt>
    <dgm:pt modelId="{71A16332-C3E4-40F2-860E-39D517528A44}" type="pres">
      <dgm:prSet presAssocID="{AABAF841-E93B-4FA9-9191-09B8B65F6B22}" presName="Accent2" presStyleCnt="0"/>
      <dgm:spPr/>
    </dgm:pt>
    <dgm:pt modelId="{4504FF85-5CC6-40D2-9933-59DA58DFA321}" type="pres">
      <dgm:prSet presAssocID="{AABAF841-E93B-4FA9-9191-09B8B65F6B22}" presName="Accent" presStyleLbl="node1" presStyleIdx="3" presStyleCnt="5"/>
      <dgm:spPr/>
    </dgm:pt>
    <dgm:pt modelId="{835EF9DD-D9ED-4504-B0D4-19A774564B09}" type="pres">
      <dgm:prSet presAssocID="{AABAF841-E93B-4FA9-9191-09B8B65F6B22}" presName="ParentBackground2" presStyleCnt="0"/>
      <dgm:spPr/>
    </dgm:pt>
    <dgm:pt modelId="{0BB7F3BE-E30B-4F9A-86DB-4FD26ED1E3E2}" type="pres">
      <dgm:prSet presAssocID="{AABAF841-E93B-4FA9-9191-09B8B65F6B22}" presName="ParentBackground" presStyleLbl="fgAcc1" presStyleIdx="3" presStyleCnt="5"/>
      <dgm:spPr/>
      <dgm:t>
        <a:bodyPr/>
        <a:lstStyle/>
        <a:p>
          <a:endParaRPr lang="en-US"/>
        </a:p>
      </dgm:t>
    </dgm:pt>
    <dgm:pt modelId="{92FB88E4-F959-4D6C-A5E6-B0CC9FCE8E8C}" type="pres">
      <dgm:prSet presAssocID="{AABAF841-E93B-4FA9-9191-09B8B65F6B22}" presName="Parent2" presStyleLbl="revTx" presStyleIdx="0" presStyleCnt="0">
        <dgm:presLayoutVars>
          <dgm:chMax val="1"/>
          <dgm:chPref val="1"/>
          <dgm:bulletEnabled val="1"/>
        </dgm:presLayoutVars>
      </dgm:prSet>
      <dgm:spPr/>
      <dgm:t>
        <a:bodyPr/>
        <a:lstStyle/>
        <a:p>
          <a:endParaRPr lang="en-US"/>
        </a:p>
      </dgm:t>
    </dgm:pt>
    <dgm:pt modelId="{0A72187D-3404-4E70-9259-5465504B2F76}" type="pres">
      <dgm:prSet presAssocID="{D550676D-1DDB-4075-A6C2-782E30AF255B}" presName="Accent1" presStyleCnt="0"/>
      <dgm:spPr/>
    </dgm:pt>
    <dgm:pt modelId="{B7058688-15E6-4B54-845F-3843883B11FA}" type="pres">
      <dgm:prSet presAssocID="{D550676D-1DDB-4075-A6C2-782E30AF255B}" presName="Accent" presStyleLbl="node1" presStyleIdx="4" presStyleCnt="5"/>
      <dgm:spPr/>
    </dgm:pt>
    <dgm:pt modelId="{BEEBE29E-7517-4111-88E1-71463E5E9493}" type="pres">
      <dgm:prSet presAssocID="{D550676D-1DDB-4075-A6C2-782E30AF255B}" presName="ParentBackground1" presStyleCnt="0"/>
      <dgm:spPr/>
    </dgm:pt>
    <dgm:pt modelId="{D234F5FE-1105-4B50-B690-29E3AA623E48}" type="pres">
      <dgm:prSet presAssocID="{D550676D-1DDB-4075-A6C2-782E30AF255B}" presName="ParentBackground" presStyleLbl="fgAcc1" presStyleIdx="4" presStyleCnt="5"/>
      <dgm:spPr/>
      <dgm:t>
        <a:bodyPr/>
        <a:lstStyle/>
        <a:p>
          <a:endParaRPr lang="en-US"/>
        </a:p>
      </dgm:t>
    </dgm:pt>
    <dgm:pt modelId="{E6198BBB-4758-4B8C-ABE9-338F328FDC01}" type="pres">
      <dgm:prSet presAssocID="{D550676D-1DDB-4075-A6C2-782E30AF255B}" presName="Parent1" presStyleLbl="revTx" presStyleIdx="0" presStyleCnt="0">
        <dgm:presLayoutVars>
          <dgm:chMax val="1"/>
          <dgm:chPref val="1"/>
          <dgm:bulletEnabled val="1"/>
        </dgm:presLayoutVars>
      </dgm:prSet>
      <dgm:spPr/>
      <dgm:t>
        <a:bodyPr/>
        <a:lstStyle/>
        <a:p>
          <a:endParaRPr lang="en-US"/>
        </a:p>
      </dgm:t>
    </dgm:pt>
  </dgm:ptLst>
  <dgm:cxnLst>
    <dgm:cxn modelId="{62AD0C77-DD88-4C4B-9B57-DBA0011F58E9}" type="presOf" srcId="{D550676D-1DDB-4075-A6C2-782E30AF255B}" destId="{D234F5FE-1105-4B50-B690-29E3AA623E48}" srcOrd="0" destOrd="0" presId="urn:microsoft.com/office/officeart/2011/layout/CircleProcess#1"/>
    <dgm:cxn modelId="{A61302E5-B766-4BFE-80B2-96A6F97ACDB7}" srcId="{BDF3D6E6-2CE9-445F-8577-48D6283C934C}" destId="{D550676D-1DDB-4075-A6C2-782E30AF255B}" srcOrd="0" destOrd="0" parTransId="{E3ADF2E4-6163-4627-8CCE-466691FA59AF}" sibTransId="{38029B4D-7946-408B-83F8-AB5AEDCFDC5D}"/>
    <dgm:cxn modelId="{8386D9DF-6FEC-45EF-8173-71E616D90D81}" srcId="{BDF3D6E6-2CE9-445F-8577-48D6283C934C}" destId="{E2EF53FC-B4D0-4CC6-B3BD-467B298CB1AC}" srcOrd="2" destOrd="0" parTransId="{9F5D27EE-B636-4C01-9B32-E2EDFDEF32BE}" sibTransId="{2A277CF2-48BB-46B5-BA69-D8869724C064}"/>
    <dgm:cxn modelId="{AA1F8DC4-5AED-4D0C-825A-9D1364F84325}" type="presOf" srcId="{BDF3D6E6-2CE9-445F-8577-48D6283C934C}" destId="{79FB67D7-A0F0-4224-8C16-A2D6D859DDC3}" srcOrd="0" destOrd="0" presId="urn:microsoft.com/office/officeart/2011/layout/CircleProcess#1"/>
    <dgm:cxn modelId="{60C89B7D-17AF-4C93-BD0A-E4C3CE2A1643}" type="presOf" srcId="{7AAAFEB7-8A8F-489F-9706-3260310D36C4}" destId="{0A9C1EEA-A8A6-4A38-AC21-D6CBBF69257A}" srcOrd="1" destOrd="0" presId="urn:microsoft.com/office/officeart/2011/layout/CircleProcess#1"/>
    <dgm:cxn modelId="{7597A9AD-ADFF-4AD5-B307-DA8103CDF129}" srcId="{BDF3D6E6-2CE9-445F-8577-48D6283C934C}" destId="{C8703215-222E-4461-A1C1-8DFBF3477FD5}" srcOrd="3" destOrd="0" parTransId="{5A71599F-9C28-40EF-8B95-629374F3FD2C}" sibTransId="{9D681CDD-7920-4940-A81C-F3E91A12CC59}"/>
    <dgm:cxn modelId="{CCC57B4E-D711-4CF0-AC4A-E07723A4C287}" type="presOf" srcId="{AABAF841-E93B-4FA9-9191-09B8B65F6B22}" destId="{0BB7F3BE-E30B-4F9A-86DB-4FD26ED1E3E2}" srcOrd="0" destOrd="0" presId="urn:microsoft.com/office/officeart/2011/layout/CircleProcess#1"/>
    <dgm:cxn modelId="{0F4BFCDA-45E7-4D06-89D4-96F1FAF4D616}" srcId="{BDF3D6E6-2CE9-445F-8577-48D6283C934C}" destId="{AABAF841-E93B-4FA9-9191-09B8B65F6B22}" srcOrd="1" destOrd="0" parTransId="{B8F98009-F871-4E3B-A012-42677BFB6EB2}" sibTransId="{AC69EB70-D4C9-4D26-8D5E-1FDC639A610D}"/>
    <dgm:cxn modelId="{7B8EB03F-783E-4AE0-8F72-9CBD3F18D690}" type="presOf" srcId="{C8703215-222E-4461-A1C1-8DFBF3477FD5}" destId="{A33EDB40-66F5-48A0-9DF1-668E9B45FFA2}" srcOrd="1" destOrd="0" presId="urn:microsoft.com/office/officeart/2011/layout/CircleProcess#1"/>
    <dgm:cxn modelId="{EE0C2CA4-7FCC-41DA-956C-02F738080FA9}" type="presOf" srcId="{E2EF53FC-B4D0-4CC6-B3BD-467B298CB1AC}" destId="{33E99DBE-C1E0-4890-8204-1F6693F49E76}" srcOrd="0" destOrd="0" presId="urn:microsoft.com/office/officeart/2011/layout/CircleProcess#1"/>
    <dgm:cxn modelId="{42597355-248A-42E2-8E76-1909EDACBB49}" type="presOf" srcId="{E2EF53FC-B4D0-4CC6-B3BD-467B298CB1AC}" destId="{69292012-AE70-42A5-B723-222BE85C995E}" srcOrd="1" destOrd="0" presId="urn:microsoft.com/office/officeart/2011/layout/CircleProcess#1"/>
    <dgm:cxn modelId="{C1A1EE78-F72B-46FC-91E1-F742DE706934}" type="presOf" srcId="{C8703215-222E-4461-A1C1-8DFBF3477FD5}" destId="{3495E324-BDBB-492E-ADB0-AFFFF4A0D840}" srcOrd="0" destOrd="0" presId="urn:microsoft.com/office/officeart/2011/layout/CircleProcess#1"/>
    <dgm:cxn modelId="{C93885B9-D63D-4089-B30D-FD48F2671CA7}" type="presOf" srcId="{D550676D-1DDB-4075-A6C2-782E30AF255B}" destId="{E6198BBB-4758-4B8C-ABE9-338F328FDC01}" srcOrd="1" destOrd="0" presId="urn:microsoft.com/office/officeart/2011/layout/CircleProcess#1"/>
    <dgm:cxn modelId="{D1093844-E6AA-4A54-9862-96019618DA9D}" type="presOf" srcId="{AABAF841-E93B-4FA9-9191-09B8B65F6B22}" destId="{92FB88E4-F959-4D6C-A5E6-B0CC9FCE8E8C}" srcOrd="1" destOrd="0" presId="urn:microsoft.com/office/officeart/2011/layout/CircleProcess#1"/>
    <dgm:cxn modelId="{12CC8DA7-C009-4AC1-A262-17DBFBB064F5}" type="presOf" srcId="{7AAAFEB7-8A8F-489F-9706-3260310D36C4}" destId="{08B1D8BD-FE53-48E2-8AFD-9948C528B08E}" srcOrd="0" destOrd="0" presId="urn:microsoft.com/office/officeart/2011/layout/CircleProcess#1"/>
    <dgm:cxn modelId="{A33B618F-749F-4687-A398-3844785A2818}" srcId="{BDF3D6E6-2CE9-445F-8577-48D6283C934C}" destId="{7AAAFEB7-8A8F-489F-9706-3260310D36C4}" srcOrd="4" destOrd="0" parTransId="{97D24D04-E463-4583-9167-AE17C19D6A39}" sibTransId="{4A6DB0DC-9F9A-42D8-A027-CC55486D8A20}"/>
    <dgm:cxn modelId="{79116ECA-D3AD-4556-943D-C8D9DD13394E}" type="presParOf" srcId="{79FB67D7-A0F0-4224-8C16-A2D6D859DDC3}" destId="{202B804C-1BCB-4460-B681-EF51132129D1}" srcOrd="0" destOrd="0" presId="urn:microsoft.com/office/officeart/2011/layout/CircleProcess#1"/>
    <dgm:cxn modelId="{71C676D6-4322-4585-8447-81BC6AFBED76}" type="presParOf" srcId="{202B804C-1BCB-4460-B681-EF51132129D1}" destId="{86BC34E1-E6E9-41A5-BFCE-5C1F39B3480A}" srcOrd="0" destOrd="0" presId="urn:microsoft.com/office/officeart/2011/layout/CircleProcess#1"/>
    <dgm:cxn modelId="{7EE02C1C-11ED-4C94-B0CA-3B0D31299176}" type="presParOf" srcId="{79FB67D7-A0F0-4224-8C16-A2D6D859DDC3}" destId="{76C43549-DF08-46DD-A4BE-DFC79B5A34C9}" srcOrd="1" destOrd="0" presId="urn:microsoft.com/office/officeart/2011/layout/CircleProcess#1"/>
    <dgm:cxn modelId="{3C5B771D-0B76-4D72-8A7A-D3ACB873C7A1}" type="presParOf" srcId="{76C43549-DF08-46DD-A4BE-DFC79B5A34C9}" destId="{08B1D8BD-FE53-48E2-8AFD-9948C528B08E}" srcOrd="0" destOrd="0" presId="urn:microsoft.com/office/officeart/2011/layout/CircleProcess#1"/>
    <dgm:cxn modelId="{87F47D47-5D83-4A4A-85FE-CBB05F67D0E3}" type="presParOf" srcId="{79FB67D7-A0F0-4224-8C16-A2D6D859DDC3}" destId="{0A9C1EEA-A8A6-4A38-AC21-D6CBBF69257A}" srcOrd="2" destOrd="0" presId="urn:microsoft.com/office/officeart/2011/layout/CircleProcess#1"/>
    <dgm:cxn modelId="{62C1C852-388C-407E-9FBF-C3190640B953}" type="presParOf" srcId="{79FB67D7-A0F0-4224-8C16-A2D6D859DDC3}" destId="{9CE63BF1-72A7-4AA1-BFB5-7C1EBE0F75B0}" srcOrd="3" destOrd="0" presId="urn:microsoft.com/office/officeart/2011/layout/CircleProcess#1"/>
    <dgm:cxn modelId="{CEEA1262-FB7A-4B17-86D4-1EF3F52F1F12}" type="presParOf" srcId="{9CE63BF1-72A7-4AA1-BFB5-7C1EBE0F75B0}" destId="{061125A7-EDDB-4C4B-BF4B-DA608C4C2E41}" srcOrd="0" destOrd="0" presId="urn:microsoft.com/office/officeart/2011/layout/CircleProcess#1"/>
    <dgm:cxn modelId="{353597C5-1691-4017-A05F-D28D484E7850}" type="presParOf" srcId="{79FB67D7-A0F0-4224-8C16-A2D6D859DDC3}" destId="{D80D27AA-E732-41C9-9116-85DC34F63D53}" srcOrd="4" destOrd="0" presId="urn:microsoft.com/office/officeart/2011/layout/CircleProcess#1"/>
    <dgm:cxn modelId="{5F247B50-82B8-4175-8D13-FBE9323061D5}" type="presParOf" srcId="{D80D27AA-E732-41C9-9116-85DC34F63D53}" destId="{3495E324-BDBB-492E-ADB0-AFFFF4A0D840}" srcOrd="0" destOrd="0" presId="urn:microsoft.com/office/officeart/2011/layout/CircleProcess#1"/>
    <dgm:cxn modelId="{2B2D4DCE-05FC-4012-90D1-9D1527BF5FE6}" type="presParOf" srcId="{79FB67D7-A0F0-4224-8C16-A2D6D859DDC3}" destId="{A33EDB40-66F5-48A0-9DF1-668E9B45FFA2}" srcOrd="5" destOrd="0" presId="urn:microsoft.com/office/officeart/2011/layout/CircleProcess#1"/>
    <dgm:cxn modelId="{B0A20D04-C33C-49B7-BCBC-ADD2D6BBD6CD}" type="presParOf" srcId="{79FB67D7-A0F0-4224-8C16-A2D6D859DDC3}" destId="{2E60B91F-50D2-4B50-8C5A-36D38645FCC2}" srcOrd="6" destOrd="0" presId="urn:microsoft.com/office/officeart/2011/layout/CircleProcess#1"/>
    <dgm:cxn modelId="{6CC98C0A-AF16-411D-9DA8-4CF7E8C0275C}" type="presParOf" srcId="{2E60B91F-50D2-4B50-8C5A-36D38645FCC2}" destId="{8B99249F-5F98-408C-AAF0-65374353CF8E}" srcOrd="0" destOrd="0" presId="urn:microsoft.com/office/officeart/2011/layout/CircleProcess#1"/>
    <dgm:cxn modelId="{2A5CECD5-8D8C-4813-B99E-6AC50E625E0F}" type="presParOf" srcId="{79FB67D7-A0F0-4224-8C16-A2D6D859DDC3}" destId="{156F237D-A1C4-4B24-B7C6-1D4CB60CD4E5}" srcOrd="7" destOrd="0" presId="urn:microsoft.com/office/officeart/2011/layout/CircleProcess#1"/>
    <dgm:cxn modelId="{4A35D158-50B8-4FC1-80B0-9432B102ED01}" type="presParOf" srcId="{156F237D-A1C4-4B24-B7C6-1D4CB60CD4E5}" destId="{33E99DBE-C1E0-4890-8204-1F6693F49E76}" srcOrd="0" destOrd="0" presId="urn:microsoft.com/office/officeart/2011/layout/CircleProcess#1"/>
    <dgm:cxn modelId="{2BE90B8F-C86A-4A74-82AC-1D7997AA2B37}" type="presParOf" srcId="{79FB67D7-A0F0-4224-8C16-A2D6D859DDC3}" destId="{69292012-AE70-42A5-B723-222BE85C995E}" srcOrd="8" destOrd="0" presId="urn:microsoft.com/office/officeart/2011/layout/CircleProcess#1"/>
    <dgm:cxn modelId="{71ABFF11-4E9F-4F22-9150-8FD1D0E839AC}" type="presParOf" srcId="{79FB67D7-A0F0-4224-8C16-A2D6D859DDC3}" destId="{71A16332-C3E4-40F2-860E-39D517528A44}" srcOrd="9" destOrd="0" presId="urn:microsoft.com/office/officeart/2011/layout/CircleProcess#1"/>
    <dgm:cxn modelId="{8452E814-430D-4A85-8D56-5BD29EBAFC08}" type="presParOf" srcId="{71A16332-C3E4-40F2-860E-39D517528A44}" destId="{4504FF85-5CC6-40D2-9933-59DA58DFA321}" srcOrd="0" destOrd="0" presId="urn:microsoft.com/office/officeart/2011/layout/CircleProcess#1"/>
    <dgm:cxn modelId="{F35BEAE8-4356-452C-B50F-32997CB1AC24}" type="presParOf" srcId="{79FB67D7-A0F0-4224-8C16-A2D6D859DDC3}" destId="{835EF9DD-D9ED-4504-B0D4-19A774564B09}" srcOrd="10" destOrd="0" presId="urn:microsoft.com/office/officeart/2011/layout/CircleProcess#1"/>
    <dgm:cxn modelId="{1FE5EE47-1668-448A-866D-FB61E0D498A1}" type="presParOf" srcId="{835EF9DD-D9ED-4504-B0D4-19A774564B09}" destId="{0BB7F3BE-E30B-4F9A-86DB-4FD26ED1E3E2}" srcOrd="0" destOrd="0" presId="urn:microsoft.com/office/officeart/2011/layout/CircleProcess#1"/>
    <dgm:cxn modelId="{5509045A-2DB0-4CCF-9715-495954531724}" type="presParOf" srcId="{79FB67D7-A0F0-4224-8C16-A2D6D859DDC3}" destId="{92FB88E4-F959-4D6C-A5E6-B0CC9FCE8E8C}" srcOrd="11" destOrd="0" presId="urn:microsoft.com/office/officeart/2011/layout/CircleProcess#1"/>
    <dgm:cxn modelId="{EF02C71A-1554-4709-8CBD-7654B7FAE48B}" type="presParOf" srcId="{79FB67D7-A0F0-4224-8C16-A2D6D859DDC3}" destId="{0A72187D-3404-4E70-9259-5465504B2F76}" srcOrd="12" destOrd="0" presId="urn:microsoft.com/office/officeart/2011/layout/CircleProcess#1"/>
    <dgm:cxn modelId="{AEDA01CD-9ABF-4200-A3AC-7498A3E91AE8}" type="presParOf" srcId="{0A72187D-3404-4E70-9259-5465504B2F76}" destId="{B7058688-15E6-4B54-845F-3843883B11FA}" srcOrd="0" destOrd="0" presId="urn:microsoft.com/office/officeart/2011/layout/CircleProcess#1"/>
    <dgm:cxn modelId="{90E6E0B1-9EB7-4AAF-9FD5-3AB29EC6B5F3}" type="presParOf" srcId="{79FB67D7-A0F0-4224-8C16-A2D6D859DDC3}" destId="{BEEBE29E-7517-4111-88E1-71463E5E9493}" srcOrd="13" destOrd="0" presId="urn:microsoft.com/office/officeart/2011/layout/CircleProcess#1"/>
    <dgm:cxn modelId="{2E19AFF7-1FE9-43B9-9B45-FE02D8992636}" type="presParOf" srcId="{BEEBE29E-7517-4111-88E1-71463E5E9493}" destId="{D234F5FE-1105-4B50-B690-29E3AA623E48}" srcOrd="0" destOrd="0" presId="urn:microsoft.com/office/officeart/2011/layout/CircleProcess#1"/>
    <dgm:cxn modelId="{2D20974B-27A2-4315-B646-66B2A955E321}" type="presParOf" srcId="{79FB67D7-A0F0-4224-8C16-A2D6D859DDC3}" destId="{E6198BBB-4758-4B8C-ABE9-338F328FDC01}" srcOrd="14" destOrd="0" presId="urn:microsoft.com/office/officeart/2011/layout/Circle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782FF4-D7F8-4B78-B5DF-5AFCB26276D3}" type="doc">
      <dgm:prSet loTypeId="urn:microsoft.com/office/officeart/2005/8/layout/bList2#5" loCatId="list" qsTypeId="urn:microsoft.com/office/officeart/2005/8/quickstyle/simple1#6" qsCatId="simple" csTypeId="urn:microsoft.com/office/officeart/2005/8/colors/accent1_2#6" csCatId="accent1" phldr="1"/>
      <dgm:spPr/>
      <dgm:t>
        <a:bodyPr/>
        <a:lstStyle/>
        <a:p>
          <a:endParaRPr lang="en-IN"/>
        </a:p>
      </dgm:t>
    </dgm:pt>
    <dgm:pt modelId="{AE6AA9B4-55DA-4BED-AC40-5E1A497D5A76}">
      <dgm:prSet phldrT="[Text]"/>
      <dgm:spPr/>
      <dgm:t>
        <a:bodyPr/>
        <a:lstStyle/>
        <a:p>
          <a:r>
            <a:rPr lang="en-IN" dirty="0"/>
            <a:t>Smart contract</a:t>
          </a:r>
        </a:p>
      </dgm:t>
    </dgm:pt>
    <dgm:pt modelId="{5585FC6A-50AC-436E-80F3-E48083226417}" type="parTrans" cxnId="{ABD4F019-DCFF-45F5-B448-416D503F932E}">
      <dgm:prSet/>
      <dgm:spPr/>
      <dgm:t>
        <a:bodyPr/>
        <a:lstStyle/>
        <a:p>
          <a:endParaRPr lang="en-IN"/>
        </a:p>
      </dgm:t>
    </dgm:pt>
    <dgm:pt modelId="{330DB153-1D06-4C1E-80A6-E872ABFFCF9C}" type="sibTrans" cxnId="{ABD4F019-DCFF-45F5-B448-416D503F932E}">
      <dgm:prSet/>
      <dgm:spPr/>
      <dgm:t>
        <a:bodyPr/>
        <a:lstStyle/>
        <a:p>
          <a:endParaRPr lang="en-IN"/>
        </a:p>
      </dgm:t>
    </dgm:pt>
    <dgm:pt modelId="{1997E7B3-917F-4E92-A373-22A61627AD18}">
      <dgm:prSet phldrT="[Text]"/>
      <dgm:spPr/>
      <dgm:t>
        <a:bodyPr/>
        <a:lstStyle/>
        <a:p>
          <a:r>
            <a:rPr lang="en-US" dirty="0"/>
            <a:t>A "smart contract" is simply a program that runs on the Ethereum blockchain. </a:t>
          </a:r>
          <a:endParaRPr lang="en-IN" dirty="0"/>
        </a:p>
      </dgm:t>
    </dgm:pt>
    <dgm:pt modelId="{4E8BC954-6DF5-4865-B68B-CDA2BC377285}" type="parTrans" cxnId="{0AA5EDF6-27A5-4B41-AD67-BB57AA67B66A}">
      <dgm:prSet/>
      <dgm:spPr/>
      <dgm:t>
        <a:bodyPr/>
        <a:lstStyle/>
        <a:p>
          <a:endParaRPr lang="en-IN"/>
        </a:p>
      </dgm:t>
    </dgm:pt>
    <dgm:pt modelId="{342D0B20-B0CE-471D-9D49-2E33D30CD57D}" type="sibTrans" cxnId="{0AA5EDF6-27A5-4B41-AD67-BB57AA67B66A}">
      <dgm:prSet/>
      <dgm:spPr/>
      <dgm:t>
        <a:bodyPr/>
        <a:lstStyle/>
        <a:p>
          <a:endParaRPr lang="en-IN"/>
        </a:p>
      </dgm:t>
    </dgm:pt>
    <dgm:pt modelId="{7FB5A089-9BC2-46EB-A113-7F61922BF569}">
      <dgm:prSet phldrT="[Text]"/>
      <dgm:spPr/>
      <dgm:t>
        <a:bodyPr/>
        <a:lstStyle/>
        <a:p>
          <a:r>
            <a:rPr lang="en-US" dirty="0"/>
            <a:t>Once they are deployed on the network you can't change them.</a:t>
          </a:r>
          <a:endParaRPr lang="en-IN" dirty="0"/>
        </a:p>
      </dgm:t>
    </dgm:pt>
    <dgm:pt modelId="{31D1F28F-C4A8-4E43-8DC1-2011C7F57EC0}" type="parTrans" cxnId="{53B23A4B-1EF6-42F9-AE0C-29920C9E9D41}">
      <dgm:prSet/>
      <dgm:spPr/>
      <dgm:t>
        <a:bodyPr/>
        <a:lstStyle/>
        <a:p>
          <a:endParaRPr lang="en-IN"/>
        </a:p>
      </dgm:t>
    </dgm:pt>
    <dgm:pt modelId="{0F97214D-1BF9-4181-BA25-85D334A5BE76}" type="sibTrans" cxnId="{53B23A4B-1EF6-42F9-AE0C-29920C9E9D41}">
      <dgm:prSet/>
      <dgm:spPr/>
      <dgm:t>
        <a:bodyPr/>
        <a:lstStyle/>
        <a:p>
          <a:endParaRPr lang="en-IN"/>
        </a:p>
      </dgm:t>
    </dgm:pt>
    <dgm:pt modelId="{61BE7B8B-AB3D-435B-904C-6CEA582F0FE6}">
      <dgm:prSet phldrT="[Text]"/>
      <dgm:spPr/>
      <dgm:t>
        <a:bodyPr/>
        <a:lstStyle/>
        <a:p>
          <a:r>
            <a:rPr lang="en-IN" dirty="0"/>
            <a:t>Migrations</a:t>
          </a:r>
        </a:p>
      </dgm:t>
    </dgm:pt>
    <dgm:pt modelId="{C17F8DD1-9581-4F15-BDDB-AF436CD43AB7}" type="parTrans" cxnId="{29339E43-776D-4C32-AD8F-89B52C568655}">
      <dgm:prSet/>
      <dgm:spPr/>
      <dgm:t>
        <a:bodyPr/>
        <a:lstStyle/>
        <a:p>
          <a:endParaRPr lang="en-IN"/>
        </a:p>
      </dgm:t>
    </dgm:pt>
    <dgm:pt modelId="{81FBAA91-E697-4259-AFA9-2FAFB66E28E8}" type="sibTrans" cxnId="{29339E43-776D-4C32-AD8F-89B52C568655}">
      <dgm:prSet/>
      <dgm:spPr/>
      <dgm:t>
        <a:bodyPr/>
        <a:lstStyle/>
        <a:p>
          <a:endParaRPr lang="en-IN"/>
        </a:p>
      </dgm:t>
    </dgm:pt>
    <dgm:pt modelId="{F3CE1B8E-54E1-4B98-8807-C60A45338680}">
      <dgm:prSet phldrT="[Text]"/>
      <dgm:spPr/>
      <dgm:t>
        <a:bodyPr/>
        <a:lstStyle/>
        <a:p>
          <a:r>
            <a:rPr lang="en-US" dirty="0"/>
            <a:t>Migrations are JavaScript files that help to deploy contracts to the Ethereum network. </a:t>
          </a:r>
          <a:endParaRPr lang="en-IN" dirty="0"/>
        </a:p>
      </dgm:t>
    </dgm:pt>
    <dgm:pt modelId="{6DFF8909-632C-479F-B9CC-770095DD3C00}" type="parTrans" cxnId="{D6FBD917-A153-48A0-A0AA-E6173273D10A}">
      <dgm:prSet/>
      <dgm:spPr/>
      <dgm:t>
        <a:bodyPr/>
        <a:lstStyle/>
        <a:p>
          <a:endParaRPr lang="en-IN"/>
        </a:p>
      </dgm:t>
    </dgm:pt>
    <dgm:pt modelId="{EF74E5B0-D933-4C03-9904-FDBE84CBA23D}" type="sibTrans" cxnId="{D6FBD917-A153-48A0-A0AA-E6173273D10A}">
      <dgm:prSet/>
      <dgm:spPr/>
      <dgm:t>
        <a:bodyPr/>
        <a:lstStyle/>
        <a:p>
          <a:endParaRPr lang="en-IN"/>
        </a:p>
      </dgm:t>
    </dgm:pt>
    <dgm:pt modelId="{FB425CFF-963D-4681-A6D1-1E8E9FEFBB70}">
      <dgm:prSet phldrT="[Text]"/>
      <dgm:spPr/>
      <dgm:t>
        <a:bodyPr/>
        <a:lstStyle/>
        <a:p>
          <a:r>
            <a:rPr lang="en-IN" dirty="0" smtClean="0"/>
            <a:t>Gas Fee</a:t>
          </a:r>
          <a:endParaRPr lang="en-IN" dirty="0"/>
        </a:p>
      </dgm:t>
    </dgm:pt>
    <dgm:pt modelId="{634510EE-9832-41DF-B264-8363010E58EA}" type="parTrans" cxnId="{C2399B9E-86BB-4A18-B743-D0FEC7B23CE9}">
      <dgm:prSet/>
      <dgm:spPr/>
      <dgm:t>
        <a:bodyPr/>
        <a:lstStyle/>
        <a:p>
          <a:endParaRPr lang="en-IN"/>
        </a:p>
      </dgm:t>
    </dgm:pt>
    <dgm:pt modelId="{671038C0-3C31-46C3-A73C-056162963595}" type="sibTrans" cxnId="{C2399B9E-86BB-4A18-B743-D0FEC7B23CE9}">
      <dgm:prSet/>
      <dgm:spPr/>
      <dgm:t>
        <a:bodyPr/>
        <a:lstStyle/>
        <a:p>
          <a:endParaRPr lang="en-IN"/>
        </a:p>
      </dgm:t>
    </dgm:pt>
    <dgm:pt modelId="{43B7429B-BEA2-43C3-948D-45E595573091}">
      <dgm:prSet phldrT="[Text]"/>
      <dgm:spPr/>
      <dgm:t>
        <a:bodyPr/>
        <a:lstStyle/>
        <a:p>
          <a:r>
            <a:rPr lang="en-US" dirty="0" smtClean="0"/>
            <a:t>Fee required to conduct a transaction on the </a:t>
          </a:r>
          <a:r>
            <a:rPr lang="en-US" dirty="0" err="1" smtClean="0"/>
            <a:t>Ethereum</a:t>
          </a:r>
          <a:r>
            <a:rPr lang="en-US" dirty="0" smtClean="0"/>
            <a:t> network.</a:t>
          </a:r>
          <a:endParaRPr lang="en-IN" dirty="0"/>
        </a:p>
      </dgm:t>
    </dgm:pt>
    <dgm:pt modelId="{68892294-B785-4B73-8353-79EFFDD70B55}" type="parTrans" cxnId="{B67CC778-71C3-47D5-885D-406F25F8892E}">
      <dgm:prSet/>
      <dgm:spPr/>
      <dgm:t>
        <a:bodyPr/>
        <a:lstStyle/>
        <a:p>
          <a:endParaRPr lang="en-IN"/>
        </a:p>
      </dgm:t>
    </dgm:pt>
    <dgm:pt modelId="{0DA0070D-AC2A-4BEF-8314-2A348EC653B4}" type="sibTrans" cxnId="{B67CC778-71C3-47D5-885D-406F25F8892E}">
      <dgm:prSet/>
      <dgm:spPr/>
      <dgm:t>
        <a:bodyPr/>
        <a:lstStyle/>
        <a:p>
          <a:endParaRPr lang="en-IN"/>
        </a:p>
      </dgm:t>
    </dgm:pt>
    <dgm:pt modelId="{51CD70D2-9B3C-42D0-8CCE-B8034D1F742C}">
      <dgm:prSet phldrT="[Text]"/>
      <dgm:spPr/>
      <dgm:t>
        <a:bodyPr/>
        <a:lstStyle/>
        <a:p>
          <a:r>
            <a:rPr lang="en-US" dirty="0"/>
            <a:t>It's a collection of code (its functions) and data (its state) that resides at a specific address on the Ethereum blockchain.</a:t>
          </a:r>
          <a:endParaRPr lang="en-IN" dirty="0"/>
        </a:p>
      </dgm:t>
    </dgm:pt>
    <dgm:pt modelId="{0F6CA928-649A-4D3D-8D03-C00605B9503B}" type="parTrans" cxnId="{92789448-A7BA-441F-8A08-7CC94ABEDF6D}">
      <dgm:prSet/>
      <dgm:spPr/>
      <dgm:t>
        <a:bodyPr/>
        <a:lstStyle/>
        <a:p>
          <a:endParaRPr lang="en-IN"/>
        </a:p>
      </dgm:t>
    </dgm:pt>
    <dgm:pt modelId="{C9B4E044-287C-46B8-A754-D66EDFF6AEF1}" type="sibTrans" cxnId="{92789448-A7BA-441F-8A08-7CC94ABEDF6D}">
      <dgm:prSet/>
      <dgm:spPr/>
      <dgm:t>
        <a:bodyPr/>
        <a:lstStyle/>
        <a:p>
          <a:endParaRPr lang="en-IN"/>
        </a:p>
      </dgm:t>
    </dgm:pt>
    <dgm:pt modelId="{3D3AEE53-080A-4926-BB3B-E8C24EAC30D6}">
      <dgm:prSet phldrT="[Text]"/>
      <dgm:spPr/>
      <dgm:t>
        <a:bodyPr/>
        <a:lstStyle/>
        <a:p>
          <a:r>
            <a:rPr lang="en-US" dirty="0"/>
            <a:t>These files are responsible for staging the deployment tasks, and they're written under the assumption that the deployment needs will change over time. </a:t>
          </a:r>
          <a:endParaRPr lang="en-IN" dirty="0"/>
        </a:p>
      </dgm:t>
    </dgm:pt>
    <dgm:pt modelId="{87BAFC98-CA31-4DD6-9C68-21C6355B280C}" type="parTrans" cxnId="{95B74A26-4019-40AD-BF43-6BE9AEBE3CDC}">
      <dgm:prSet/>
      <dgm:spPr/>
      <dgm:t>
        <a:bodyPr/>
        <a:lstStyle/>
        <a:p>
          <a:endParaRPr lang="en-IN"/>
        </a:p>
      </dgm:t>
    </dgm:pt>
    <dgm:pt modelId="{26979A54-01BF-41A4-B7AD-D04D2045AA3F}" type="sibTrans" cxnId="{95B74A26-4019-40AD-BF43-6BE9AEBE3CDC}">
      <dgm:prSet/>
      <dgm:spPr/>
      <dgm:t>
        <a:bodyPr/>
        <a:lstStyle/>
        <a:p>
          <a:endParaRPr lang="en-IN"/>
        </a:p>
      </dgm:t>
    </dgm:pt>
    <dgm:pt modelId="{E6CCB958-88FB-9240-8414-11513D681AF3}">
      <dgm:prSet phldrT="[Text]"/>
      <dgm:spPr/>
      <dgm:t>
        <a:bodyPr/>
        <a:lstStyle/>
        <a:p>
          <a:r>
            <a:rPr lang="en-IN" dirty="0" smtClean="0"/>
            <a:t>Paid in </a:t>
          </a:r>
          <a:r>
            <a:rPr lang="en-IN" dirty="0" err="1" smtClean="0"/>
            <a:t>Ethereum’s</a:t>
          </a:r>
          <a:r>
            <a:rPr lang="en-IN" dirty="0" smtClean="0"/>
            <a:t> native currency – ether.</a:t>
          </a:r>
          <a:endParaRPr lang="en-IN" dirty="0"/>
        </a:p>
      </dgm:t>
    </dgm:pt>
    <dgm:pt modelId="{AA9CE234-F686-4247-A252-C72DC564E93D}" type="parTrans" cxnId="{437F7831-FB88-FD42-866C-C1F8F3A8C986}">
      <dgm:prSet/>
      <dgm:spPr/>
      <dgm:t>
        <a:bodyPr/>
        <a:lstStyle/>
        <a:p>
          <a:endParaRPr lang="en-US"/>
        </a:p>
      </dgm:t>
    </dgm:pt>
    <dgm:pt modelId="{939C999B-5717-4D44-BD9D-905F253EB51B}" type="sibTrans" cxnId="{437F7831-FB88-FD42-866C-C1F8F3A8C986}">
      <dgm:prSet/>
      <dgm:spPr/>
      <dgm:t>
        <a:bodyPr/>
        <a:lstStyle/>
        <a:p>
          <a:endParaRPr lang="en-US"/>
        </a:p>
      </dgm:t>
    </dgm:pt>
    <dgm:pt modelId="{A6A7AC14-F992-4C02-B698-E4F8B037EF03}" type="pres">
      <dgm:prSet presAssocID="{33782FF4-D7F8-4B78-B5DF-5AFCB26276D3}" presName="diagram" presStyleCnt="0">
        <dgm:presLayoutVars>
          <dgm:dir/>
          <dgm:animLvl val="lvl"/>
          <dgm:resizeHandles val="exact"/>
        </dgm:presLayoutVars>
      </dgm:prSet>
      <dgm:spPr/>
      <dgm:t>
        <a:bodyPr/>
        <a:lstStyle/>
        <a:p>
          <a:endParaRPr lang="en-US"/>
        </a:p>
      </dgm:t>
    </dgm:pt>
    <dgm:pt modelId="{8CAA871D-B529-4C19-889A-5E8816E531E5}" type="pres">
      <dgm:prSet presAssocID="{AE6AA9B4-55DA-4BED-AC40-5E1A497D5A76}" presName="compNode" presStyleCnt="0"/>
      <dgm:spPr/>
    </dgm:pt>
    <dgm:pt modelId="{83D400E5-F458-4666-B592-DCBF0C824667}" type="pres">
      <dgm:prSet presAssocID="{AE6AA9B4-55DA-4BED-AC40-5E1A497D5A76}" presName="childRect" presStyleLbl="bgAcc1" presStyleIdx="0" presStyleCnt="3">
        <dgm:presLayoutVars>
          <dgm:bulletEnabled val="1"/>
        </dgm:presLayoutVars>
      </dgm:prSet>
      <dgm:spPr/>
      <dgm:t>
        <a:bodyPr/>
        <a:lstStyle/>
        <a:p>
          <a:endParaRPr lang="en-US"/>
        </a:p>
      </dgm:t>
    </dgm:pt>
    <dgm:pt modelId="{2A01114B-68DC-4579-AD0F-5F63A081FBD7}" type="pres">
      <dgm:prSet presAssocID="{AE6AA9B4-55DA-4BED-AC40-5E1A497D5A76}" presName="parentText" presStyleLbl="node1" presStyleIdx="0" presStyleCnt="0">
        <dgm:presLayoutVars>
          <dgm:chMax val="0"/>
          <dgm:bulletEnabled val="1"/>
        </dgm:presLayoutVars>
      </dgm:prSet>
      <dgm:spPr/>
      <dgm:t>
        <a:bodyPr/>
        <a:lstStyle/>
        <a:p>
          <a:endParaRPr lang="en-US"/>
        </a:p>
      </dgm:t>
    </dgm:pt>
    <dgm:pt modelId="{B758B24F-2FC9-49DB-B24F-0F0863537905}" type="pres">
      <dgm:prSet presAssocID="{AE6AA9B4-55DA-4BED-AC40-5E1A497D5A76}" presName="parentRect" presStyleLbl="alignNode1" presStyleIdx="0" presStyleCnt="3"/>
      <dgm:spPr/>
      <dgm:t>
        <a:bodyPr/>
        <a:lstStyle/>
        <a:p>
          <a:endParaRPr lang="en-US"/>
        </a:p>
      </dgm:t>
    </dgm:pt>
    <dgm:pt modelId="{BF533D27-937B-4B52-B015-C871A3601D23}" type="pres">
      <dgm:prSet presAssocID="{AE6AA9B4-55DA-4BED-AC40-5E1A497D5A76}" presName="adorn" presStyleLbl="fgAccFollowNode1" presStyleIdx="0" presStyleCnt="3"/>
      <dgm:spPr/>
    </dgm:pt>
    <dgm:pt modelId="{F59B65BC-64FE-43ED-9BA7-74C2467ECBA2}" type="pres">
      <dgm:prSet presAssocID="{330DB153-1D06-4C1E-80A6-E872ABFFCF9C}" presName="sibTrans" presStyleLbl="sibTrans2D1" presStyleIdx="0" presStyleCnt="0"/>
      <dgm:spPr/>
      <dgm:t>
        <a:bodyPr/>
        <a:lstStyle/>
        <a:p>
          <a:endParaRPr lang="en-US"/>
        </a:p>
      </dgm:t>
    </dgm:pt>
    <dgm:pt modelId="{7F1DFB08-9403-45D2-A8CB-D5BFDF6373D0}" type="pres">
      <dgm:prSet presAssocID="{61BE7B8B-AB3D-435B-904C-6CEA582F0FE6}" presName="compNode" presStyleCnt="0"/>
      <dgm:spPr/>
    </dgm:pt>
    <dgm:pt modelId="{31525993-35EC-48AF-86C8-0B9464FCC191}" type="pres">
      <dgm:prSet presAssocID="{61BE7B8B-AB3D-435B-904C-6CEA582F0FE6}" presName="childRect" presStyleLbl="bgAcc1" presStyleIdx="1" presStyleCnt="3">
        <dgm:presLayoutVars>
          <dgm:bulletEnabled val="1"/>
        </dgm:presLayoutVars>
      </dgm:prSet>
      <dgm:spPr/>
      <dgm:t>
        <a:bodyPr/>
        <a:lstStyle/>
        <a:p>
          <a:endParaRPr lang="en-US"/>
        </a:p>
      </dgm:t>
    </dgm:pt>
    <dgm:pt modelId="{B84E762A-A480-4C46-A944-D9AD25E55381}" type="pres">
      <dgm:prSet presAssocID="{61BE7B8B-AB3D-435B-904C-6CEA582F0FE6}" presName="parentText" presStyleLbl="node1" presStyleIdx="0" presStyleCnt="0">
        <dgm:presLayoutVars>
          <dgm:chMax val="0"/>
          <dgm:bulletEnabled val="1"/>
        </dgm:presLayoutVars>
      </dgm:prSet>
      <dgm:spPr/>
      <dgm:t>
        <a:bodyPr/>
        <a:lstStyle/>
        <a:p>
          <a:endParaRPr lang="en-US"/>
        </a:p>
      </dgm:t>
    </dgm:pt>
    <dgm:pt modelId="{DCE3DC2C-0DBF-4144-AA26-66893A7023B9}" type="pres">
      <dgm:prSet presAssocID="{61BE7B8B-AB3D-435B-904C-6CEA582F0FE6}" presName="parentRect" presStyleLbl="alignNode1" presStyleIdx="1" presStyleCnt="3"/>
      <dgm:spPr/>
      <dgm:t>
        <a:bodyPr/>
        <a:lstStyle/>
        <a:p>
          <a:endParaRPr lang="en-US"/>
        </a:p>
      </dgm:t>
    </dgm:pt>
    <dgm:pt modelId="{B27D3094-07AD-42F6-A468-EEE058F03C80}" type="pres">
      <dgm:prSet presAssocID="{61BE7B8B-AB3D-435B-904C-6CEA582F0FE6}" presName="adorn" presStyleLbl="fgAccFollowNode1" presStyleIdx="1" presStyleCnt="3"/>
      <dgm:spPr/>
    </dgm:pt>
    <dgm:pt modelId="{C379DCAF-FD9D-44E5-B07F-82648B96CF35}" type="pres">
      <dgm:prSet presAssocID="{81FBAA91-E697-4259-AFA9-2FAFB66E28E8}" presName="sibTrans" presStyleLbl="sibTrans2D1" presStyleIdx="0" presStyleCnt="0"/>
      <dgm:spPr/>
      <dgm:t>
        <a:bodyPr/>
        <a:lstStyle/>
        <a:p>
          <a:endParaRPr lang="en-US"/>
        </a:p>
      </dgm:t>
    </dgm:pt>
    <dgm:pt modelId="{18D3FB40-A217-448A-A980-1EAF9220BC5B}" type="pres">
      <dgm:prSet presAssocID="{FB425CFF-963D-4681-A6D1-1E8E9FEFBB70}" presName="compNode" presStyleCnt="0"/>
      <dgm:spPr/>
    </dgm:pt>
    <dgm:pt modelId="{5FC18AD3-2F43-45FC-A8B9-FC7D5C1104B9}" type="pres">
      <dgm:prSet presAssocID="{FB425CFF-963D-4681-A6D1-1E8E9FEFBB70}" presName="childRect" presStyleLbl="bgAcc1" presStyleIdx="2" presStyleCnt="3">
        <dgm:presLayoutVars>
          <dgm:bulletEnabled val="1"/>
        </dgm:presLayoutVars>
      </dgm:prSet>
      <dgm:spPr/>
      <dgm:t>
        <a:bodyPr/>
        <a:lstStyle/>
        <a:p>
          <a:endParaRPr lang="en-US"/>
        </a:p>
      </dgm:t>
    </dgm:pt>
    <dgm:pt modelId="{A7E30356-556D-4534-BD2D-5574B775FC6D}" type="pres">
      <dgm:prSet presAssocID="{FB425CFF-963D-4681-A6D1-1E8E9FEFBB70}" presName="parentText" presStyleLbl="node1" presStyleIdx="0" presStyleCnt="0">
        <dgm:presLayoutVars>
          <dgm:chMax val="0"/>
          <dgm:bulletEnabled val="1"/>
        </dgm:presLayoutVars>
      </dgm:prSet>
      <dgm:spPr/>
      <dgm:t>
        <a:bodyPr/>
        <a:lstStyle/>
        <a:p>
          <a:endParaRPr lang="en-US"/>
        </a:p>
      </dgm:t>
    </dgm:pt>
    <dgm:pt modelId="{08BFA3C0-099D-46CC-AEFF-FC21DF076D48}" type="pres">
      <dgm:prSet presAssocID="{FB425CFF-963D-4681-A6D1-1E8E9FEFBB70}" presName="parentRect" presStyleLbl="alignNode1" presStyleIdx="2" presStyleCnt="3"/>
      <dgm:spPr/>
      <dgm:t>
        <a:bodyPr/>
        <a:lstStyle/>
        <a:p>
          <a:endParaRPr lang="en-US"/>
        </a:p>
      </dgm:t>
    </dgm:pt>
    <dgm:pt modelId="{4AF00398-8F5C-4DC8-B12E-3D4B51186062}" type="pres">
      <dgm:prSet presAssocID="{FB425CFF-963D-4681-A6D1-1E8E9FEFBB70}" presName="adorn" presStyleLbl="fgAccFollowNode1" presStyleIdx="2" presStyleCnt="3"/>
      <dgm:spPr/>
    </dgm:pt>
  </dgm:ptLst>
  <dgm:cxnLst>
    <dgm:cxn modelId="{320B3221-FD3F-4FF0-BF0A-BA3B6E6736B9}" type="presOf" srcId="{FB425CFF-963D-4681-A6D1-1E8E9FEFBB70}" destId="{A7E30356-556D-4534-BD2D-5574B775FC6D}" srcOrd="0" destOrd="0" presId="urn:microsoft.com/office/officeart/2005/8/layout/bList2#5"/>
    <dgm:cxn modelId="{B67CC778-71C3-47D5-885D-406F25F8892E}" srcId="{FB425CFF-963D-4681-A6D1-1E8E9FEFBB70}" destId="{43B7429B-BEA2-43C3-948D-45E595573091}" srcOrd="0" destOrd="0" parTransId="{68892294-B785-4B73-8353-79EFFDD70B55}" sibTransId="{0DA0070D-AC2A-4BEF-8314-2A348EC653B4}"/>
    <dgm:cxn modelId="{0AA5EDF6-27A5-4B41-AD67-BB57AA67B66A}" srcId="{AE6AA9B4-55DA-4BED-AC40-5E1A497D5A76}" destId="{1997E7B3-917F-4E92-A373-22A61627AD18}" srcOrd="0" destOrd="0" parTransId="{4E8BC954-6DF5-4865-B68B-CDA2BC377285}" sibTransId="{342D0B20-B0CE-471D-9D49-2E33D30CD57D}"/>
    <dgm:cxn modelId="{06AD2144-C012-4961-9AA9-8D1F93BA2722}" type="presOf" srcId="{43B7429B-BEA2-43C3-948D-45E595573091}" destId="{5FC18AD3-2F43-45FC-A8B9-FC7D5C1104B9}" srcOrd="0" destOrd="0" presId="urn:microsoft.com/office/officeart/2005/8/layout/bList2#5"/>
    <dgm:cxn modelId="{D6FBD917-A153-48A0-A0AA-E6173273D10A}" srcId="{61BE7B8B-AB3D-435B-904C-6CEA582F0FE6}" destId="{F3CE1B8E-54E1-4B98-8807-C60A45338680}" srcOrd="0" destOrd="0" parTransId="{6DFF8909-632C-479F-B9CC-770095DD3C00}" sibTransId="{EF74E5B0-D933-4C03-9904-FDBE84CBA23D}"/>
    <dgm:cxn modelId="{320EE6FB-6382-C944-BC35-74ED093C9116}" type="presOf" srcId="{E6CCB958-88FB-9240-8414-11513D681AF3}" destId="{5FC18AD3-2F43-45FC-A8B9-FC7D5C1104B9}" srcOrd="0" destOrd="1" presId="urn:microsoft.com/office/officeart/2005/8/layout/bList2#5"/>
    <dgm:cxn modelId="{29339E43-776D-4C32-AD8F-89B52C568655}" srcId="{33782FF4-D7F8-4B78-B5DF-5AFCB26276D3}" destId="{61BE7B8B-AB3D-435B-904C-6CEA582F0FE6}" srcOrd="1" destOrd="0" parTransId="{C17F8DD1-9581-4F15-BDDB-AF436CD43AB7}" sibTransId="{81FBAA91-E697-4259-AFA9-2FAFB66E28E8}"/>
    <dgm:cxn modelId="{FF4C3D3B-E157-471A-9BDD-8FA4DF9D837F}" type="presOf" srcId="{AE6AA9B4-55DA-4BED-AC40-5E1A497D5A76}" destId="{B758B24F-2FC9-49DB-B24F-0F0863537905}" srcOrd="1" destOrd="0" presId="urn:microsoft.com/office/officeart/2005/8/layout/bList2#5"/>
    <dgm:cxn modelId="{ABD4F019-DCFF-45F5-B448-416D503F932E}" srcId="{33782FF4-D7F8-4B78-B5DF-5AFCB26276D3}" destId="{AE6AA9B4-55DA-4BED-AC40-5E1A497D5A76}" srcOrd="0" destOrd="0" parTransId="{5585FC6A-50AC-436E-80F3-E48083226417}" sibTransId="{330DB153-1D06-4C1E-80A6-E872ABFFCF9C}"/>
    <dgm:cxn modelId="{59B6C33D-A19C-484A-A6B8-2F0FB7CB60DF}" type="presOf" srcId="{61BE7B8B-AB3D-435B-904C-6CEA582F0FE6}" destId="{B84E762A-A480-4C46-A944-D9AD25E55381}" srcOrd="0" destOrd="0" presId="urn:microsoft.com/office/officeart/2005/8/layout/bList2#5"/>
    <dgm:cxn modelId="{437F7831-FB88-FD42-866C-C1F8F3A8C986}" srcId="{FB425CFF-963D-4681-A6D1-1E8E9FEFBB70}" destId="{E6CCB958-88FB-9240-8414-11513D681AF3}" srcOrd="1" destOrd="0" parTransId="{AA9CE234-F686-4247-A252-C72DC564E93D}" sibTransId="{939C999B-5717-4D44-BD9D-905F253EB51B}"/>
    <dgm:cxn modelId="{53B23A4B-1EF6-42F9-AE0C-29920C9E9D41}" srcId="{AE6AA9B4-55DA-4BED-AC40-5E1A497D5A76}" destId="{7FB5A089-9BC2-46EB-A113-7F61922BF569}" srcOrd="2" destOrd="0" parTransId="{31D1F28F-C4A8-4E43-8DC1-2011C7F57EC0}" sibTransId="{0F97214D-1BF9-4181-BA25-85D334A5BE76}"/>
    <dgm:cxn modelId="{F6D3A697-D749-4D59-834A-5C4539C12C0A}" type="presOf" srcId="{61BE7B8B-AB3D-435B-904C-6CEA582F0FE6}" destId="{DCE3DC2C-0DBF-4144-AA26-66893A7023B9}" srcOrd="1" destOrd="0" presId="urn:microsoft.com/office/officeart/2005/8/layout/bList2#5"/>
    <dgm:cxn modelId="{DC698965-A0E2-45EF-85F2-97D6E3A33C48}" type="presOf" srcId="{7FB5A089-9BC2-46EB-A113-7F61922BF569}" destId="{83D400E5-F458-4666-B592-DCBF0C824667}" srcOrd="0" destOrd="2" presId="urn:microsoft.com/office/officeart/2005/8/layout/bList2#5"/>
    <dgm:cxn modelId="{541F1044-EDDC-45A7-8CD1-B5270264E58F}" type="presOf" srcId="{FB425CFF-963D-4681-A6D1-1E8E9FEFBB70}" destId="{08BFA3C0-099D-46CC-AEFF-FC21DF076D48}" srcOrd="1" destOrd="0" presId="urn:microsoft.com/office/officeart/2005/8/layout/bList2#5"/>
    <dgm:cxn modelId="{1CDA363E-FA43-42FC-B9B3-FF7A4C9B3CF8}" type="presOf" srcId="{3D3AEE53-080A-4926-BB3B-E8C24EAC30D6}" destId="{31525993-35EC-48AF-86C8-0B9464FCC191}" srcOrd="0" destOrd="1" presId="urn:microsoft.com/office/officeart/2005/8/layout/bList2#5"/>
    <dgm:cxn modelId="{2A8A03C1-344B-4A7B-8D4D-F1F0F8B99DA6}" type="presOf" srcId="{51CD70D2-9B3C-42D0-8CCE-B8034D1F742C}" destId="{83D400E5-F458-4666-B592-DCBF0C824667}" srcOrd="0" destOrd="1" presId="urn:microsoft.com/office/officeart/2005/8/layout/bList2#5"/>
    <dgm:cxn modelId="{1D28D20C-CB3B-4485-822B-01D8C0AD4BC1}" type="presOf" srcId="{F3CE1B8E-54E1-4B98-8807-C60A45338680}" destId="{31525993-35EC-48AF-86C8-0B9464FCC191}" srcOrd="0" destOrd="0" presId="urn:microsoft.com/office/officeart/2005/8/layout/bList2#5"/>
    <dgm:cxn modelId="{819D9F1E-63D8-4D1A-9E25-35954D30407D}" type="presOf" srcId="{1997E7B3-917F-4E92-A373-22A61627AD18}" destId="{83D400E5-F458-4666-B592-DCBF0C824667}" srcOrd="0" destOrd="0" presId="urn:microsoft.com/office/officeart/2005/8/layout/bList2#5"/>
    <dgm:cxn modelId="{BA1724D6-69BD-4EB9-AF25-947D1E80AB3F}" type="presOf" srcId="{AE6AA9B4-55DA-4BED-AC40-5E1A497D5A76}" destId="{2A01114B-68DC-4579-AD0F-5F63A081FBD7}" srcOrd="0" destOrd="0" presId="urn:microsoft.com/office/officeart/2005/8/layout/bList2#5"/>
    <dgm:cxn modelId="{95B74A26-4019-40AD-BF43-6BE9AEBE3CDC}" srcId="{61BE7B8B-AB3D-435B-904C-6CEA582F0FE6}" destId="{3D3AEE53-080A-4926-BB3B-E8C24EAC30D6}" srcOrd="1" destOrd="0" parTransId="{87BAFC98-CA31-4DD6-9C68-21C6355B280C}" sibTransId="{26979A54-01BF-41A4-B7AD-D04D2045AA3F}"/>
    <dgm:cxn modelId="{294E9080-ADF0-4516-A5C7-75985E78F98E}" type="presOf" srcId="{330DB153-1D06-4C1E-80A6-E872ABFFCF9C}" destId="{F59B65BC-64FE-43ED-9BA7-74C2467ECBA2}" srcOrd="0" destOrd="0" presId="urn:microsoft.com/office/officeart/2005/8/layout/bList2#5"/>
    <dgm:cxn modelId="{95DC44C6-C3D6-484F-888C-17940F0A9782}" type="presOf" srcId="{33782FF4-D7F8-4B78-B5DF-5AFCB26276D3}" destId="{A6A7AC14-F992-4C02-B698-E4F8B037EF03}" srcOrd="0" destOrd="0" presId="urn:microsoft.com/office/officeart/2005/8/layout/bList2#5"/>
    <dgm:cxn modelId="{92789448-A7BA-441F-8A08-7CC94ABEDF6D}" srcId="{AE6AA9B4-55DA-4BED-AC40-5E1A497D5A76}" destId="{51CD70D2-9B3C-42D0-8CCE-B8034D1F742C}" srcOrd="1" destOrd="0" parTransId="{0F6CA928-649A-4D3D-8D03-C00605B9503B}" sibTransId="{C9B4E044-287C-46B8-A754-D66EDFF6AEF1}"/>
    <dgm:cxn modelId="{C2399B9E-86BB-4A18-B743-D0FEC7B23CE9}" srcId="{33782FF4-D7F8-4B78-B5DF-5AFCB26276D3}" destId="{FB425CFF-963D-4681-A6D1-1E8E9FEFBB70}" srcOrd="2" destOrd="0" parTransId="{634510EE-9832-41DF-B264-8363010E58EA}" sibTransId="{671038C0-3C31-46C3-A73C-056162963595}"/>
    <dgm:cxn modelId="{FF0D82F1-87B5-427B-B10C-CFEE6ED75054}" type="presOf" srcId="{81FBAA91-E697-4259-AFA9-2FAFB66E28E8}" destId="{C379DCAF-FD9D-44E5-B07F-82648B96CF35}" srcOrd="0" destOrd="0" presId="urn:microsoft.com/office/officeart/2005/8/layout/bList2#5"/>
    <dgm:cxn modelId="{04A25A09-B90C-45DA-BD10-997B74F4E012}" type="presParOf" srcId="{A6A7AC14-F992-4C02-B698-E4F8B037EF03}" destId="{8CAA871D-B529-4C19-889A-5E8816E531E5}" srcOrd="0" destOrd="0" presId="urn:microsoft.com/office/officeart/2005/8/layout/bList2#5"/>
    <dgm:cxn modelId="{C1EB062F-283F-4B24-9F69-163BAE4FCD49}" type="presParOf" srcId="{8CAA871D-B529-4C19-889A-5E8816E531E5}" destId="{83D400E5-F458-4666-B592-DCBF0C824667}" srcOrd="0" destOrd="0" presId="urn:microsoft.com/office/officeart/2005/8/layout/bList2#5"/>
    <dgm:cxn modelId="{2981248E-65E8-432D-B955-83BE7733EA75}" type="presParOf" srcId="{8CAA871D-B529-4C19-889A-5E8816E531E5}" destId="{2A01114B-68DC-4579-AD0F-5F63A081FBD7}" srcOrd="1" destOrd="0" presId="urn:microsoft.com/office/officeart/2005/8/layout/bList2#5"/>
    <dgm:cxn modelId="{610F8A70-5C9F-444C-A54A-0A5FEF98C00D}" type="presParOf" srcId="{8CAA871D-B529-4C19-889A-5E8816E531E5}" destId="{B758B24F-2FC9-49DB-B24F-0F0863537905}" srcOrd="2" destOrd="0" presId="urn:microsoft.com/office/officeart/2005/8/layout/bList2#5"/>
    <dgm:cxn modelId="{45924CD9-89F3-4FE5-A4D5-A3B1FD1116A2}" type="presParOf" srcId="{8CAA871D-B529-4C19-889A-5E8816E531E5}" destId="{BF533D27-937B-4B52-B015-C871A3601D23}" srcOrd="3" destOrd="0" presId="urn:microsoft.com/office/officeart/2005/8/layout/bList2#5"/>
    <dgm:cxn modelId="{43520745-9A9C-465F-BE75-76352E554204}" type="presParOf" srcId="{A6A7AC14-F992-4C02-B698-E4F8B037EF03}" destId="{F59B65BC-64FE-43ED-9BA7-74C2467ECBA2}" srcOrd="1" destOrd="0" presId="urn:microsoft.com/office/officeart/2005/8/layout/bList2#5"/>
    <dgm:cxn modelId="{56338096-108F-416D-A5D5-415CD86269FF}" type="presParOf" srcId="{A6A7AC14-F992-4C02-B698-E4F8B037EF03}" destId="{7F1DFB08-9403-45D2-A8CB-D5BFDF6373D0}" srcOrd="2" destOrd="0" presId="urn:microsoft.com/office/officeart/2005/8/layout/bList2#5"/>
    <dgm:cxn modelId="{AA2FC82A-E5F2-4AD5-B624-D1B595CDDEC7}" type="presParOf" srcId="{7F1DFB08-9403-45D2-A8CB-D5BFDF6373D0}" destId="{31525993-35EC-48AF-86C8-0B9464FCC191}" srcOrd="0" destOrd="0" presId="urn:microsoft.com/office/officeart/2005/8/layout/bList2#5"/>
    <dgm:cxn modelId="{64E8765B-002C-46FC-AD0D-708D6B61E02A}" type="presParOf" srcId="{7F1DFB08-9403-45D2-A8CB-D5BFDF6373D0}" destId="{B84E762A-A480-4C46-A944-D9AD25E55381}" srcOrd="1" destOrd="0" presId="urn:microsoft.com/office/officeart/2005/8/layout/bList2#5"/>
    <dgm:cxn modelId="{400F4DE3-E494-40A2-83FF-3E99A1096D92}" type="presParOf" srcId="{7F1DFB08-9403-45D2-A8CB-D5BFDF6373D0}" destId="{DCE3DC2C-0DBF-4144-AA26-66893A7023B9}" srcOrd="2" destOrd="0" presId="urn:microsoft.com/office/officeart/2005/8/layout/bList2#5"/>
    <dgm:cxn modelId="{F98BC6ED-4A3A-49F9-9EA0-81205C4058DA}" type="presParOf" srcId="{7F1DFB08-9403-45D2-A8CB-D5BFDF6373D0}" destId="{B27D3094-07AD-42F6-A468-EEE058F03C80}" srcOrd="3" destOrd="0" presId="urn:microsoft.com/office/officeart/2005/8/layout/bList2#5"/>
    <dgm:cxn modelId="{FCD2946F-942A-40BC-BFD1-08559D6745F4}" type="presParOf" srcId="{A6A7AC14-F992-4C02-B698-E4F8B037EF03}" destId="{C379DCAF-FD9D-44E5-B07F-82648B96CF35}" srcOrd="3" destOrd="0" presId="urn:microsoft.com/office/officeart/2005/8/layout/bList2#5"/>
    <dgm:cxn modelId="{24102340-FB98-4D1E-A0E4-DA295A5DE13F}" type="presParOf" srcId="{A6A7AC14-F992-4C02-B698-E4F8B037EF03}" destId="{18D3FB40-A217-448A-A980-1EAF9220BC5B}" srcOrd="4" destOrd="0" presId="urn:microsoft.com/office/officeart/2005/8/layout/bList2#5"/>
    <dgm:cxn modelId="{BFB7AC96-1184-464E-8665-F1B1457039BC}" type="presParOf" srcId="{18D3FB40-A217-448A-A980-1EAF9220BC5B}" destId="{5FC18AD3-2F43-45FC-A8B9-FC7D5C1104B9}" srcOrd="0" destOrd="0" presId="urn:microsoft.com/office/officeart/2005/8/layout/bList2#5"/>
    <dgm:cxn modelId="{57EF9C67-55E2-484F-ABB7-1EF312360989}" type="presParOf" srcId="{18D3FB40-A217-448A-A980-1EAF9220BC5B}" destId="{A7E30356-556D-4534-BD2D-5574B775FC6D}" srcOrd="1" destOrd="0" presId="urn:microsoft.com/office/officeart/2005/8/layout/bList2#5"/>
    <dgm:cxn modelId="{E1EDDB20-736C-49A7-8F48-0DE51B837848}" type="presParOf" srcId="{18D3FB40-A217-448A-A980-1EAF9220BC5B}" destId="{08BFA3C0-099D-46CC-AEFF-FC21DF076D48}" srcOrd="2" destOrd="0" presId="urn:microsoft.com/office/officeart/2005/8/layout/bList2#5"/>
    <dgm:cxn modelId="{51939A25-FCC3-4A3D-AB72-0D74D303DEED}" type="presParOf" srcId="{18D3FB40-A217-448A-A980-1EAF9220BC5B}" destId="{4AF00398-8F5C-4DC8-B12E-3D4B51186062}" srcOrd="3" destOrd="0" presId="urn:microsoft.com/office/officeart/2005/8/layout/bLis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C34E1-E6E9-41A5-BFCE-5C1F39B3480A}">
      <dsp:nvSpPr>
        <dsp:cNvPr id="0" name=""/>
        <dsp:cNvSpPr/>
      </dsp:nvSpPr>
      <dsp:spPr>
        <a:xfrm>
          <a:off x="8146467" y="985630"/>
          <a:ext cx="1857526" cy="1857830"/>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B1D8BD-FE53-48E2-8AFD-9948C528B08E}">
      <dsp:nvSpPr>
        <dsp:cNvPr id="0" name=""/>
        <dsp:cNvSpPr/>
      </dsp:nvSpPr>
      <dsp:spPr>
        <a:xfrm>
          <a:off x="8207759" y="1047569"/>
          <a:ext cx="1733955" cy="1733953"/>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Creating an user interface to interact with our smart Contracts from a web browser</a:t>
          </a:r>
          <a:endParaRPr lang="en-IN" sz="1300" kern="1200" dirty="0"/>
        </a:p>
      </dsp:txBody>
      <dsp:txXfrm>
        <a:off x="8455890" y="1295323"/>
        <a:ext cx="1238680" cy="1238445"/>
      </dsp:txXfrm>
    </dsp:sp>
    <dsp:sp modelId="{061125A7-EDDB-4C4B-BF4B-DA608C4C2E41}">
      <dsp:nvSpPr>
        <dsp:cNvPr id="0" name=""/>
        <dsp:cNvSpPr/>
      </dsp:nvSpPr>
      <dsp:spPr>
        <a:xfrm rot="2700000">
          <a:off x="6225779" y="985726"/>
          <a:ext cx="1857312" cy="1857312"/>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5E324-BDBB-492E-ADB0-AFFFF4A0D840}">
      <dsp:nvSpPr>
        <dsp:cNvPr id="0" name=""/>
        <dsp:cNvSpPr/>
      </dsp:nvSpPr>
      <dsp:spPr>
        <a:xfrm>
          <a:off x="6288940" y="1047569"/>
          <a:ext cx="1733955" cy="1733953"/>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b="1" kern="1200" dirty="0"/>
            <a:t>Testing the Smart Contracts</a:t>
          </a:r>
          <a:endParaRPr lang="en-IN" sz="1300" kern="1200" dirty="0"/>
        </a:p>
      </dsp:txBody>
      <dsp:txXfrm>
        <a:off x="6536083" y="1295323"/>
        <a:ext cx="1238680" cy="1238445"/>
      </dsp:txXfrm>
    </dsp:sp>
    <dsp:sp modelId="{8B99249F-5F98-408C-AAF0-65374353CF8E}">
      <dsp:nvSpPr>
        <dsp:cNvPr id="0" name=""/>
        <dsp:cNvSpPr/>
      </dsp:nvSpPr>
      <dsp:spPr>
        <a:xfrm rot="2700000">
          <a:off x="4306961" y="985726"/>
          <a:ext cx="1857312" cy="1857312"/>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E99DBE-C1E0-4890-8204-1F6693F49E76}">
      <dsp:nvSpPr>
        <dsp:cNvPr id="0" name=""/>
        <dsp:cNvSpPr/>
      </dsp:nvSpPr>
      <dsp:spPr>
        <a:xfrm>
          <a:off x="4369133" y="1047569"/>
          <a:ext cx="1733955" cy="1733953"/>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1" kern="1200" dirty="0"/>
            <a:t>Migrating to the Ganache Local Personal Development Blockchain</a:t>
          </a:r>
          <a:endParaRPr lang="en-IN" sz="1300" kern="1200" dirty="0"/>
        </a:p>
      </dsp:txBody>
      <dsp:txXfrm>
        <a:off x="4616276" y="1295323"/>
        <a:ext cx="1238680" cy="1238445"/>
      </dsp:txXfrm>
    </dsp:sp>
    <dsp:sp modelId="{4504FF85-5CC6-40D2-9933-59DA58DFA321}">
      <dsp:nvSpPr>
        <dsp:cNvPr id="0" name=""/>
        <dsp:cNvSpPr/>
      </dsp:nvSpPr>
      <dsp:spPr>
        <a:xfrm rot="2700000">
          <a:off x="2387154" y="985726"/>
          <a:ext cx="1857312" cy="1857312"/>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7F3BE-E30B-4F9A-86DB-4FD26ED1E3E2}">
      <dsp:nvSpPr>
        <dsp:cNvPr id="0" name=""/>
        <dsp:cNvSpPr/>
      </dsp:nvSpPr>
      <dsp:spPr>
        <a:xfrm>
          <a:off x="2449326" y="1047569"/>
          <a:ext cx="1733955" cy="1733953"/>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b="1" kern="1200" dirty="0"/>
            <a:t>Compiling the Smart Contracts</a:t>
          </a:r>
          <a:endParaRPr lang="en-IN" sz="1300" kern="1200" dirty="0"/>
        </a:p>
      </dsp:txBody>
      <dsp:txXfrm>
        <a:off x="2697458" y="1295323"/>
        <a:ext cx="1238680" cy="1238445"/>
      </dsp:txXfrm>
    </dsp:sp>
    <dsp:sp modelId="{B7058688-15E6-4B54-845F-3843883B11FA}">
      <dsp:nvSpPr>
        <dsp:cNvPr id="0" name=""/>
        <dsp:cNvSpPr/>
      </dsp:nvSpPr>
      <dsp:spPr>
        <a:xfrm rot="2700000">
          <a:off x="467347" y="985726"/>
          <a:ext cx="1857312" cy="1857312"/>
        </a:xfrm>
        <a:prstGeom prst="teardrop">
          <a:avLst>
            <a:gd name="adj" fmla="val 10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34F5FE-1105-4B50-B690-29E3AA623E48}">
      <dsp:nvSpPr>
        <dsp:cNvPr id="0" name=""/>
        <dsp:cNvSpPr/>
      </dsp:nvSpPr>
      <dsp:spPr>
        <a:xfrm>
          <a:off x="529519" y="1047569"/>
          <a:ext cx="1733955" cy="1733953"/>
        </a:xfrm>
        <a:prstGeom prst="ellips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b="1" kern="1200" dirty="0"/>
            <a:t>Writing Smart Contracts</a:t>
          </a:r>
          <a:endParaRPr lang="en-IN" sz="1300" kern="1200" dirty="0"/>
        </a:p>
      </dsp:txBody>
      <dsp:txXfrm>
        <a:off x="777651" y="1295323"/>
        <a:ext cx="1238680" cy="12384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400E5-F458-4666-B592-DCBF0C824667}">
      <dsp:nvSpPr>
        <dsp:cNvPr id="0" name=""/>
        <dsp:cNvSpPr/>
      </dsp:nvSpPr>
      <dsp:spPr>
        <a:xfrm>
          <a:off x="41451" y="3181"/>
          <a:ext cx="3199990" cy="2388725"/>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 "smart contract" is simply a program that runs on the Ethereum blockchain. </a:t>
          </a:r>
          <a:endParaRPr lang="en-IN" sz="1700" kern="1200" dirty="0"/>
        </a:p>
        <a:p>
          <a:pPr marL="171450" lvl="1" indent="-171450" algn="l" defTabSz="755650">
            <a:lnSpc>
              <a:spcPct val="90000"/>
            </a:lnSpc>
            <a:spcBef>
              <a:spcPct val="0"/>
            </a:spcBef>
            <a:spcAft>
              <a:spcPct val="15000"/>
            </a:spcAft>
            <a:buChar char="•"/>
          </a:pPr>
          <a:r>
            <a:rPr lang="en-US" sz="1700" kern="1200" dirty="0"/>
            <a:t>It's a collection of code (its functions) and data (its state) that resides at a specific address on the Ethereum blockchain.</a:t>
          </a:r>
          <a:endParaRPr lang="en-IN" sz="1700" kern="1200" dirty="0"/>
        </a:p>
        <a:p>
          <a:pPr marL="171450" lvl="1" indent="-171450" algn="l" defTabSz="755650">
            <a:lnSpc>
              <a:spcPct val="90000"/>
            </a:lnSpc>
            <a:spcBef>
              <a:spcPct val="0"/>
            </a:spcBef>
            <a:spcAft>
              <a:spcPct val="15000"/>
            </a:spcAft>
            <a:buChar char="•"/>
          </a:pPr>
          <a:r>
            <a:rPr lang="en-US" sz="1700" kern="1200" dirty="0"/>
            <a:t>Once they are deployed on the network you can't change them.</a:t>
          </a:r>
          <a:endParaRPr lang="en-IN" sz="1700" kern="1200" dirty="0"/>
        </a:p>
      </dsp:txBody>
      <dsp:txXfrm>
        <a:off x="97422" y="59152"/>
        <a:ext cx="3088048" cy="2332754"/>
      </dsp:txXfrm>
    </dsp:sp>
    <dsp:sp modelId="{B758B24F-2FC9-49DB-B24F-0F0863537905}">
      <dsp:nvSpPr>
        <dsp:cNvPr id="0" name=""/>
        <dsp:cNvSpPr/>
      </dsp:nvSpPr>
      <dsp:spPr>
        <a:xfrm>
          <a:off x="41451" y="2391906"/>
          <a:ext cx="3199990" cy="102715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0" rIns="48260" bIns="0" numCol="1" spcCol="1270" anchor="ctr" anchorCtr="0">
          <a:noAutofit/>
        </a:bodyPr>
        <a:lstStyle/>
        <a:p>
          <a:pPr lvl="0" algn="l" defTabSz="1689100">
            <a:lnSpc>
              <a:spcPct val="90000"/>
            </a:lnSpc>
            <a:spcBef>
              <a:spcPct val="0"/>
            </a:spcBef>
            <a:spcAft>
              <a:spcPct val="35000"/>
            </a:spcAft>
          </a:pPr>
          <a:r>
            <a:rPr lang="en-IN" sz="3800" kern="1200" dirty="0"/>
            <a:t>Smart contract</a:t>
          </a:r>
        </a:p>
      </dsp:txBody>
      <dsp:txXfrm>
        <a:off x="41451" y="2391906"/>
        <a:ext cx="2253514" cy="1027151"/>
      </dsp:txXfrm>
    </dsp:sp>
    <dsp:sp modelId="{BF533D27-937B-4B52-B015-C871A3601D23}">
      <dsp:nvSpPr>
        <dsp:cNvPr id="0" name=""/>
        <dsp:cNvSpPr/>
      </dsp:nvSpPr>
      <dsp:spPr>
        <a:xfrm>
          <a:off x="2385489" y="2555060"/>
          <a:ext cx="1119996" cy="1119996"/>
        </a:xfrm>
        <a:prstGeom prst="ellipse">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525993-35EC-48AF-86C8-0B9464FCC191}">
      <dsp:nvSpPr>
        <dsp:cNvPr id="0" name=""/>
        <dsp:cNvSpPr/>
      </dsp:nvSpPr>
      <dsp:spPr>
        <a:xfrm>
          <a:off x="3782958" y="3181"/>
          <a:ext cx="3199990" cy="2388725"/>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Migrations are JavaScript files that help to deploy contracts to the Ethereum network. </a:t>
          </a:r>
          <a:endParaRPr lang="en-IN" sz="1700" kern="1200" dirty="0"/>
        </a:p>
        <a:p>
          <a:pPr marL="171450" lvl="1" indent="-171450" algn="l" defTabSz="755650">
            <a:lnSpc>
              <a:spcPct val="90000"/>
            </a:lnSpc>
            <a:spcBef>
              <a:spcPct val="0"/>
            </a:spcBef>
            <a:spcAft>
              <a:spcPct val="15000"/>
            </a:spcAft>
            <a:buChar char="•"/>
          </a:pPr>
          <a:r>
            <a:rPr lang="en-US" sz="1700" kern="1200" dirty="0"/>
            <a:t>These files are responsible for staging the deployment tasks, and they're written under the assumption that the deployment needs will change over time. </a:t>
          </a:r>
          <a:endParaRPr lang="en-IN" sz="1700" kern="1200" dirty="0"/>
        </a:p>
      </dsp:txBody>
      <dsp:txXfrm>
        <a:off x="3838929" y="59152"/>
        <a:ext cx="3088048" cy="2332754"/>
      </dsp:txXfrm>
    </dsp:sp>
    <dsp:sp modelId="{DCE3DC2C-0DBF-4144-AA26-66893A7023B9}">
      <dsp:nvSpPr>
        <dsp:cNvPr id="0" name=""/>
        <dsp:cNvSpPr/>
      </dsp:nvSpPr>
      <dsp:spPr>
        <a:xfrm>
          <a:off x="3782958" y="2391906"/>
          <a:ext cx="3199990" cy="102715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0" rIns="48260" bIns="0" numCol="1" spcCol="1270" anchor="ctr" anchorCtr="0">
          <a:noAutofit/>
        </a:bodyPr>
        <a:lstStyle/>
        <a:p>
          <a:pPr lvl="0" algn="l" defTabSz="1689100">
            <a:lnSpc>
              <a:spcPct val="90000"/>
            </a:lnSpc>
            <a:spcBef>
              <a:spcPct val="0"/>
            </a:spcBef>
            <a:spcAft>
              <a:spcPct val="35000"/>
            </a:spcAft>
          </a:pPr>
          <a:r>
            <a:rPr lang="en-IN" sz="3800" kern="1200" dirty="0"/>
            <a:t>Migrations</a:t>
          </a:r>
        </a:p>
      </dsp:txBody>
      <dsp:txXfrm>
        <a:off x="3782958" y="2391906"/>
        <a:ext cx="2253514" cy="1027151"/>
      </dsp:txXfrm>
    </dsp:sp>
    <dsp:sp modelId="{B27D3094-07AD-42F6-A468-EEE058F03C80}">
      <dsp:nvSpPr>
        <dsp:cNvPr id="0" name=""/>
        <dsp:cNvSpPr/>
      </dsp:nvSpPr>
      <dsp:spPr>
        <a:xfrm>
          <a:off x="6126995" y="2555060"/>
          <a:ext cx="1119996" cy="1119996"/>
        </a:xfrm>
        <a:prstGeom prst="ellipse">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C18AD3-2F43-45FC-A8B9-FC7D5C1104B9}">
      <dsp:nvSpPr>
        <dsp:cNvPr id="0" name=""/>
        <dsp:cNvSpPr/>
      </dsp:nvSpPr>
      <dsp:spPr>
        <a:xfrm>
          <a:off x="7524464" y="3181"/>
          <a:ext cx="3199990" cy="2388725"/>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64770" rIns="21590" bIns="21590"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Fee required to conduct a transaction on the </a:t>
          </a:r>
          <a:r>
            <a:rPr lang="en-US" sz="1700" kern="1200" dirty="0" err="1" smtClean="0"/>
            <a:t>Ethereum</a:t>
          </a:r>
          <a:r>
            <a:rPr lang="en-US" sz="1700" kern="1200" dirty="0" smtClean="0"/>
            <a:t> network.</a:t>
          </a:r>
          <a:endParaRPr lang="en-IN" sz="1700" kern="1200" dirty="0"/>
        </a:p>
        <a:p>
          <a:pPr marL="171450" lvl="1" indent="-171450" algn="l" defTabSz="755650">
            <a:lnSpc>
              <a:spcPct val="90000"/>
            </a:lnSpc>
            <a:spcBef>
              <a:spcPct val="0"/>
            </a:spcBef>
            <a:spcAft>
              <a:spcPct val="15000"/>
            </a:spcAft>
            <a:buChar char="•"/>
          </a:pPr>
          <a:r>
            <a:rPr lang="en-IN" sz="1700" kern="1200" dirty="0" smtClean="0"/>
            <a:t>Paid in </a:t>
          </a:r>
          <a:r>
            <a:rPr lang="en-IN" sz="1700" kern="1200" dirty="0" err="1" smtClean="0"/>
            <a:t>Ethereum’s</a:t>
          </a:r>
          <a:r>
            <a:rPr lang="en-IN" sz="1700" kern="1200" dirty="0" smtClean="0"/>
            <a:t> native currency – ether.</a:t>
          </a:r>
          <a:endParaRPr lang="en-IN" sz="1700" kern="1200" dirty="0"/>
        </a:p>
      </dsp:txBody>
      <dsp:txXfrm>
        <a:off x="7580435" y="59152"/>
        <a:ext cx="3088048" cy="2332754"/>
      </dsp:txXfrm>
    </dsp:sp>
    <dsp:sp modelId="{08BFA3C0-099D-46CC-AEFF-FC21DF076D48}">
      <dsp:nvSpPr>
        <dsp:cNvPr id="0" name=""/>
        <dsp:cNvSpPr/>
      </dsp:nvSpPr>
      <dsp:spPr>
        <a:xfrm>
          <a:off x="7524464" y="2391906"/>
          <a:ext cx="3199990" cy="102715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0" rIns="48260" bIns="0" numCol="1" spcCol="1270" anchor="ctr" anchorCtr="0">
          <a:noAutofit/>
        </a:bodyPr>
        <a:lstStyle/>
        <a:p>
          <a:pPr lvl="0" algn="l" defTabSz="1689100">
            <a:lnSpc>
              <a:spcPct val="90000"/>
            </a:lnSpc>
            <a:spcBef>
              <a:spcPct val="0"/>
            </a:spcBef>
            <a:spcAft>
              <a:spcPct val="35000"/>
            </a:spcAft>
          </a:pPr>
          <a:r>
            <a:rPr lang="en-IN" sz="3800" kern="1200" dirty="0" smtClean="0"/>
            <a:t>Gas Fee</a:t>
          </a:r>
          <a:endParaRPr lang="en-IN" sz="3800" kern="1200" dirty="0"/>
        </a:p>
      </dsp:txBody>
      <dsp:txXfrm>
        <a:off x="7524464" y="2391906"/>
        <a:ext cx="2253514" cy="1027151"/>
      </dsp:txXfrm>
    </dsp:sp>
    <dsp:sp modelId="{4AF00398-8F5C-4DC8-B12E-3D4B51186062}">
      <dsp:nvSpPr>
        <dsp:cNvPr id="0" name=""/>
        <dsp:cNvSpPr/>
      </dsp:nvSpPr>
      <dsp:spPr>
        <a:xfrm>
          <a:off x="9868501" y="2555060"/>
          <a:ext cx="1119996" cy="1119996"/>
        </a:xfrm>
        <a:prstGeom prst="ellipse">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bList2#5">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4/29/21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IN"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IN" dirty="0"/>
          </a:p>
        </p:txBody>
      </p:sp>
      <p:sp>
        <p:nvSpPr>
          <p:cNvPr id="5" name="Footer Placeholder 4"/>
          <p:cNvSpPr>
            <a:spLocks noGrp="1"/>
          </p:cNvSpPr>
          <p:nvPr>
            <p:ph type="ftr" sz="quarter" idx="11"/>
          </p:nvPr>
        </p:nvSpPr>
        <p:spPr>
          <a:xfrm>
            <a:off x="774923" y="5951811"/>
            <a:ext cx="7896279" cy="365125"/>
          </a:xfrm>
        </p:spPr>
        <p:txBody>
          <a:bodyPr/>
          <a:lstStyle/>
          <a:p>
            <a:endParaRPr lang="en-IN"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558300" y="5956137"/>
            <a:ext cx="1052508" cy="3651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IN"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IN"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IN"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smart-contracts/" TargetMode="External"/><Relationship Id="rId4" Type="http://schemas.openxmlformats.org/officeDocument/2006/relationships/hyperlink" Target="https://www.geeksforgeeks.org/introduction-to-blockchain/" TargetMode="External"/><Relationship Id="rId5" Type="http://schemas.openxmlformats.org/officeDocument/2006/relationships/hyperlink" Target="https://www.geeksforgeeks.org/proof-of-work-pow-consensus/" TargetMode="External"/><Relationship Id="rId6" Type="http://schemas.openxmlformats.org/officeDocument/2006/relationships/hyperlink" Target="https://blog.modex.tech/an-overview-of-blockchain-consensus" TargetMode="External"/><Relationship Id="rId1" Type="http://schemas.openxmlformats.org/officeDocument/2006/relationships/slideLayout" Target="../slideLayouts/slideLayout2.xml"/><Relationship Id="rId2" Type="http://schemas.openxmlformats.org/officeDocument/2006/relationships/hyperlink" Target="https://pledgecamp.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375983" y="572770"/>
            <a:ext cx="9440034" cy="1828801"/>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2"/>
              </a:buClr>
              <a:buSzPts val="4500"/>
              <a:buFont typeface="Arial" panose="020B0604020202020204"/>
              <a:buNone/>
            </a:pPr>
            <a:r>
              <a:rPr lang="en-US" sz="4800" dirty="0">
                <a:latin typeface="Arial" panose="020B0604020202020204" pitchFamily="34" charset="0"/>
                <a:cs typeface="Arial" panose="020B0604020202020204" pitchFamily="34" charset="0"/>
              </a:rPr>
              <a:t>Crowdfunding with smart contracts</a:t>
            </a:r>
            <a:endParaRPr sz="4800" dirty="0">
              <a:latin typeface="Arial" panose="020B0604020202020204" pitchFamily="34" charset="0"/>
              <a:cs typeface="Arial" panose="020B0604020202020204" pitchFamily="34" charset="0"/>
            </a:endParaRPr>
          </a:p>
        </p:txBody>
      </p:sp>
      <p:sp>
        <p:nvSpPr>
          <p:cNvPr id="85" name="Google Shape;85;p1"/>
          <p:cNvSpPr txBox="1">
            <a:spLocks noGrp="1"/>
          </p:cNvSpPr>
          <p:nvPr>
            <p:ph type="subTitle" idx="1"/>
          </p:nvPr>
        </p:nvSpPr>
        <p:spPr>
          <a:xfrm>
            <a:off x="1524000" y="3602355"/>
            <a:ext cx="9144000" cy="2682875"/>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1800"/>
              <a:buFont typeface="Arial" panose="020B0604020202020204"/>
              <a:buNone/>
            </a:pPr>
            <a:r>
              <a:rPr lang="en-US" dirty="0"/>
              <a:t>Suklesh Rao (16z355),</a:t>
            </a:r>
            <a:endParaRPr dirty="0"/>
          </a:p>
          <a:p>
            <a:pPr marL="0" lvl="0" indent="0" algn="ctr" rtl="0">
              <a:lnSpc>
                <a:spcPct val="100000"/>
              </a:lnSpc>
              <a:spcBef>
                <a:spcPts val="360"/>
              </a:spcBef>
              <a:spcAft>
                <a:spcPts val="0"/>
              </a:spcAft>
              <a:buClr>
                <a:schemeClr val="dk1"/>
              </a:buClr>
              <a:buSzPts val="1800"/>
              <a:buFont typeface="Arial" panose="020B0604020202020204"/>
              <a:buNone/>
            </a:pPr>
            <a:r>
              <a:rPr lang="en-US" dirty="0"/>
              <a:t> Shivani B(17Z348),</a:t>
            </a:r>
            <a:endParaRPr dirty="0"/>
          </a:p>
          <a:p>
            <a:pPr marL="0" lvl="0" indent="0" algn="ctr" rtl="0">
              <a:lnSpc>
                <a:spcPct val="100000"/>
              </a:lnSpc>
              <a:spcBef>
                <a:spcPts val="360"/>
              </a:spcBef>
              <a:spcAft>
                <a:spcPts val="0"/>
              </a:spcAft>
              <a:buClr>
                <a:schemeClr val="dk1"/>
              </a:buClr>
              <a:buSzPts val="1800"/>
              <a:buFont typeface="Arial" panose="020B0604020202020204"/>
              <a:buNone/>
            </a:pPr>
            <a:r>
              <a:rPr lang="en-US" dirty="0"/>
              <a:t> Hareeshwar K (17Z317),</a:t>
            </a:r>
            <a:endParaRPr dirty="0"/>
          </a:p>
          <a:p>
            <a:pPr marL="0" lvl="0" indent="0" algn="ctr" rtl="0">
              <a:lnSpc>
                <a:spcPct val="100000"/>
              </a:lnSpc>
              <a:spcBef>
                <a:spcPts val="360"/>
              </a:spcBef>
              <a:spcAft>
                <a:spcPts val="0"/>
              </a:spcAft>
              <a:buClr>
                <a:schemeClr val="dk1"/>
              </a:buClr>
              <a:buSzPts val="1800"/>
              <a:buFont typeface="Arial" panose="020B0604020202020204"/>
              <a:buNone/>
            </a:pPr>
            <a:r>
              <a:rPr lang="en-US" dirty="0"/>
              <a:t> Tejas Badani (17Z354),</a:t>
            </a:r>
            <a:endParaRPr dirty="0"/>
          </a:p>
          <a:p>
            <a:pPr marL="0" lvl="0" indent="0" algn="ctr" rtl="0">
              <a:lnSpc>
                <a:spcPct val="100000"/>
              </a:lnSpc>
              <a:spcBef>
                <a:spcPts val="360"/>
              </a:spcBef>
              <a:spcAft>
                <a:spcPts val="0"/>
              </a:spcAft>
              <a:buClr>
                <a:schemeClr val="dk1"/>
              </a:buClr>
              <a:buSzPts val="1800"/>
              <a:buFont typeface="Arial" panose="020B0604020202020204"/>
              <a:buNone/>
            </a:pPr>
            <a:r>
              <a:rPr lang="en-US" dirty="0"/>
              <a:t>Pravin prabhu S(18Z471)</a:t>
            </a:r>
            <a:endParaRPr dirty="0"/>
          </a:p>
          <a:p>
            <a:pPr marL="0" lvl="0" indent="0" algn="ctr" rtl="0">
              <a:lnSpc>
                <a:spcPct val="100000"/>
              </a:lnSpc>
              <a:spcBef>
                <a:spcPts val="400"/>
              </a:spcBef>
              <a:spcAft>
                <a:spcPts val="0"/>
              </a:spcAft>
              <a:buClr>
                <a:schemeClr val="dk1"/>
              </a:buClr>
              <a:buSzPts val="2000"/>
              <a:buFont typeface="Arial" panose="020B0604020202020204"/>
              <a:buNone/>
            </a:pPr>
            <a:r>
              <a:rPr lang="en-US" sz="2000" dirty="0">
                <a:latin typeface="Arial" panose="020B0604020202020204"/>
                <a:ea typeface="Arial" panose="020B0604020202020204"/>
                <a:cs typeface="Arial" panose="020B0604020202020204"/>
                <a:sym typeface="Arial" panose="020B0604020202020204"/>
              </a:rPr>
              <a:t>GUIDE : Dr. Sathiyapriya.K</a:t>
            </a:r>
            <a:endParaRPr sz="2000" dirty="0">
              <a:latin typeface="Arial" panose="020B0604020202020204"/>
              <a:ea typeface="Arial" panose="020B0604020202020204"/>
              <a:cs typeface="Arial" panose="020B0604020202020204"/>
              <a:sym typeface="Arial" panose="020B0604020202020204"/>
            </a:endParaRPr>
          </a:p>
          <a:p>
            <a:pPr marL="0" lvl="0" indent="0" algn="ctr" rtl="0">
              <a:lnSpc>
                <a:spcPct val="100000"/>
              </a:lnSpc>
              <a:spcBef>
                <a:spcPts val="400"/>
              </a:spcBef>
              <a:spcAft>
                <a:spcPts val="0"/>
              </a:spcAft>
              <a:buClr>
                <a:schemeClr val="dk1"/>
              </a:buClr>
              <a:buSzPts val="2000"/>
              <a:buFont typeface="Arial" panose="020B0604020202020204"/>
              <a:buNone/>
            </a:pPr>
            <a:endParaRPr sz="2000" dirty="0">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433551"/>
            <a:ext cx="11029616" cy="1013800"/>
          </a:xfrm>
        </p:spPr>
        <p:txBody>
          <a:bodyPr/>
          <a:lstStyle/>
          <a:p>
            <a:pPr algn="ctr"/>
            <a:r>
              <a:rPr lang="en-CA" altLang="en-US" sz="2500" b="1" dirty="0">
                <a:latin typeface="Arial" panose="020B0604020202020204" pitchFamily="34" charset="0"/>
                <a:cs typeface="Arial" panose="020B0604020202020204" pitchFamily="34" charset="0"/>
              </a:rPr>
              <a:t>METHODOLOGY</a:t>
            </a:r>
          </a:p>
        </p:txBody>
      </p:sp>
      <p:graphicFrame>
        <p:nvGraphicFramePr>
          <p:cNvPr id="5" name="Diagram 4"/>
          <p:cNvGraphicFramePr/>
          <p:nvPr/>
        </p:nvGraphicFramePr>
        <p:xfrm>
          <a:off x="1197205" y="2309567"/>
          <a:ext cx="10086680" cy="3828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altLang="en-US" b="1" dirty="0">
                <a:latin typeface="Arial" panose="020B0604020202020204"/>
                <a:ea typeface="Arial" panose="020B0604020202020204"/>
                <a:cs typeface="Arial" panose="020B0604020202020204"/>
                <a:sym typeface="Arial" panose="020B0604020202020204"/>
              </a:rPr>
              <a:t>IMPLEMENTATION</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126500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index1-removebg-preview"/>
          <p:cNvPicPr>
            <a:picLocks noChangeAspect="1"/>
          </p:cNvPicPr>
          <p:nvPr/>
        </p:nvPicPr>
        <p:blipFill>
          <a:blip r:embed="rId7"/>
          <a:srcRect l="874" t="-2376" r="-874" b="7177"/>
          <a:stretch>
            <a:fillRect/>
          </a:stretch>
        </p:blipFill>
        <p:spPr>
          <a:xfrm>
            <a:off x="2941320" y="4613275"/>
            <a:ext cx="1235710" cy="1246505"/>
          </a:xfrm>
          <a:prstGeom prst="rect">
            <a:avLst/>
          </a:prstGeom>
        </p:spPr>
      </p:pic>
      <p:pic>
        <p:nvPicPr>
          <p:cNvPr id="11" name="Picture 10" descr="images-removebg-preview"/>
          <p:cNvPicPr>
            <a:picLocks noChangeAspect="1"/>
          </p:cNvPicPr>
          <p:nvPr/>
        </p:nvPicPr>
        <p:blipFill>
          <a:blip r:embed="rId8"/>
          <a:stretch>
            <a:fillRect/>
          </a:stretch>
        </p:blipFill>
        <p:spPr>
          <a:xfrm>
            <a:off x="10431780" y="4753610"/>
            <a:ext cx="1106170" cy="1106170"/>
          </a:xfrm>
          <a:prstGeom prst="rect">
            <a:avLst/>
          </a:prstGeom>
        </p:spPr>
      </p:pic>
      <p:pic>
        <p:nvPicPr>
          <p:cNvPr id="15" name="Picture 14" descr="images4-removebg-preview"/>
          <p:cNvPicPr>
            <a:picLocks noChangeAspect="1"/>
          </p:cNvPicPr>
          <p:nvPr/>
        </p:nvPicPr>
        <p:blipFill>
          <a:blip r:embed="rId9"/>
          <a:stretch>
            <a:fillRect/>
          </a:stretch>
        </p:blipFill>
        <p:spPr>
          <a:xfrm>
            <a:off x="6877050" y="4912360"/>
            <a:ext cx="819150" cy="711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ct val="100000"/>
              <a:buFont typeface="Arial" panose="020B0604020202020204"/>
              <a:buNone/>
            </a:pPr>
            <a:r>
              <a:rPr lang="en-CA" altLang="en-US" b="1" dirty="0">
                <a:latin typeface="Arial" panose="020B0604020202020204"/>
                <a:ea typeface="Arial" panose="020B0604020202020204"/>
                <a:cs typeface="Arial" panose="020B0604020202020204"/>
                <a:sym typeface="Arial" panose="020B0604020202020204"/>
              </a:rPr>
              <a:t>IMPLEMENTATION - technology stack</a:t>
            </a:r>
          </a:p>
        </p:txBody>
      </p:sp>
      <p:sp>
        <p:nvSpPr>
          <p:cNvPr id="103" name="Google Shape;103;p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42900" lvl="0" indent="-190500" algn="just" rtl="0">
              <a:lnSpc>
                <a:spcPct val="115000"/>
              </a:lnSpc>
              <a:spcBef>
                <a:spcPts val="480"/>
              </a:spcBef>
              <a:spcAft>
                <a:spcPts val="0"/>
              </a:spcAft>
              <a:buClr>
                <a:schemeClr val="dk1"/>
              </a:buClr>
              <a:buSzPct val="100000"/>
              <a:buFont typeface="Arial" panose="020B0604020202020204"/>
              <a:buNone/>
            </a:pPr>
            <a:endParaRPr sz="2400" dirty="0">
              <a:solidFill>
                <a:schemeClr val="tx1"/>
              </a:solidFill>
            </a:endParaRPr>
          </a:p>
          <a:p>
            <a:pPr marL="342900" lvl="0" indent="-190500" algn="l" rtl="0">
              <a:lnSpc>
                <a:spcPct val="100000"/>
              </a:lnSpc>
              <a:spcBef>
                <a:spcPts val="480"/>
              </a:spcBef>
              <a:spcAft>
                <a:spcPts val="0"/>
              </a:spcAft>
              <a:buClr>
                <a:schemeClr val="dk1"/>
              </a:buClr>
              <a:buSzPct val="100000"/>
              <a:buFont typeface="Arial" panose="020B0604020202020204"/>
              <a:buNone/>
            </a:pPr>
            <a:endParaRPr sz="2400" dirty="0">
              <a:solidFill>
                <a:schemeClr val="tx1"/>
              </a:solidFill>
            </a:endParaRPr>
          </a:p>
        </p:txBody>
      </p:sp>
      <p:grpSp>
        <p:nvGrpSpPr>
          <p:cNvPr id="3" name="Group 2"/>
          <p:cNvGrpSpPr/>
          <p:nvPr/>
        </p:nvGrpSpPr>
        <p:grpSpPr>
          <a:xfrm>
            <a:off x="2787083" y="2084803"/>
            <a:ext cx="7014782" cy="4368118"/>
            <a:chOff x="2787083" y="2084803"/>
            <a:chExt cx="7014782" cy="4368118"/>
          </a:xfrm>
        </p:grpSpPr>
        <p:sp>
          <p:nvSpPr>
            <p:cNvPr id="4" name="Freeform: Shape 3"/>
            <p:cNvSpPr/>
            <p:nvPr/>
          </p:nvSpPr>
          <p:spPr>
            <a:xfrm>
              <a:off x="2787083" y="5454546"/>
              <a:ext cx="7014782" cy="998375"/>
            </a:xfrm>
            <a:custGeom>
              <a:avLst/>
              <a:gdLst>
                <a:gd name="connsiteX0" fmla="*/ 0 w 7014782"/>
                <a:gd name="connsiteY0" fmla="*/ 99838 h 998375"/>
                <a:gd name="connsiteX1" fmla="*/ 99838 w 7014782"/>
                <a:gd name="connsiteY1" fmla="*/ 0 h 998375"/>
                <a:gd name="connsiteX2" fmla="*/ 6914945 w 7014782"/>
                <a:gd name="connsiteY2" fmla="*/ 0 h 998375"/>
                <a:gd name="connsiteX3" fmla="*/ 7014783 w 7014782"/>
                <a:gd name="connsiteY3" fmla="*/ 99838 h 998375"/>
                <a:gd name="connsiteX4" fmla="*/ 7014782 w 7014782"/>
                <a:gd name="connsiteY4" fmla="*/ 898538 h 998375"/>
                <a:gd name="connsiteX5" fmla="*/ 6914944 w 7014782"/>
                <a:gd name="connsiteY5" fmla="*/ 998376 h 998375"/>
                <a:gd name="connsiteX6" fmla="*/ 99838 w 7014782"/>
                <a:gd name="connsiteY6" fmla="*/ 998375 h 998375"/>
                <a:gd name="connsiteX7" fmla="*/ 0 w 7014782"/>
                <a:gd name="connsiteY7" fmla="*/ 898537 h 998375"/>
                <a:gd name="connsiteX8" fmla="*/ 0 w 7014782"/>
                <a:gd name="connsiteY8" fmla="*/ 99838 h 9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782" h="998375">
                  <a:moveTo>
                    <a:pt x="0" y="99838"/>
                  </a:moveTo>
                  <a:cubicBezTo>
                    <a:pt x="0" y="44699"/>
                    <a:pt x="44699" y="0"/>
                    <a:pt x="99838" y="0"/>
                  </a:cubicBezTo>
                  <a:lnTo>
                    <a:pt x="6914945" y="0"/>
                  </a:lnTo>
                  <a:cubicBezTo>
                    <a:pt x="6970084" y="0"/>
                    <a:pt x="7014783" y="44699"/>
                    <a:pt x="7014783" y="99838"/>
                  </a:cubicBezTo>
                  <a:cubicBezTo>
                    <a:pt x="7014783" y="366071"/>
                    <a:pt x="7014782" y="632305"/>
                    <a:pt x="7014782" y="898538"/>
                  </a:cubicBezTo>
                  <a:cubicBezTo>
                    <a:pt x="7014782" y="953677"/>
                    <a:pt x="6970083" y="998376"/>
                    <a:pt x="6914944" y="998376"/>
                  </a:cubicBezTo>
                  <a:lnTo>
                    <a:pt x="99838" y="998375"/>
                  </a:lnTo>
                  <a:cubicBezTo>
                    <a:pt x="44699" y="998375"/>
                    <a:pt x="0" y="953676"/>
                    <a:pt x="0" y="898537"/>
                  </a:cubicBezTo>
                  <a:lnTo>
                    <a:pt x="0" y="998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1" tIns="105441" rIns="105441" bIns="105441" numCol="1" spcCol="1270" anchor="ctr" anchorCtr="0">
              <a:noAutofit/>
            </a:bodyPr>
            <a:lstStyle/>
            <a:p>
              <a:pPr marL="0" lvl="0" indent="0" algn="ctr" defTabSz="889000">
                <a:lnSpc>
                  <a:spcPct val="90000"/>
                </a:lnSpc>
                <a:spcBef>
                  <a:spcPct val="0"/>
                </a:spcBef>
                <a:spcAft>
                  <a:spcPct val="35000"/>
                </a:spcAft>
                <a:buNone/>
              </a:pPr>
              <a:r>
                <a:rPr lang="en-IN" sz="2000" kern="1200" dirty="0"/>
                <a:t>Solidity(for smart contracts)</a:t>
              </a:r>
            </a:p>
          </p:txBody>
        </p:sp>
        <p:sp>
          <p:nvSpPr>
            <p:cNvPr id="5" name="Freeform: Shape 4"/>
            <p:cNvSpPr/>
            <p:nvPr/>
          </p:nvSpPr>
          <p:spPr>
            <a:xfrm>
              <a:off x="2793930" y="4367040"/>
              <a:ext cx="5540608" cy="998375"/>
            </a:xfrm>
            <a:custGeom>
              <a:avLst/>
              <a:gdLst>
                <a:gd name="connsiteX0" fmla="*/ 0 w 5540608"/>
                <a:gd name="connsiteY0" fmla="*/ 99838 h 998375"/>
                <a:gd name="connsiteX1" fmla="*/ 99838 w 5540608"/>
                <a:gd name="connsiteY1" fmla="*/ 0 h 998375"/>
                <a:gd name="connsiteX2" fmla="*/ 5440771 w 5540608"/>
                <a:gd name="connsiteY2" fmla="*/ 0 h 998375"/>
                <a:gd name="connsiteX3" fmla="*/ 5540609 w 5540608"/>
                <a:gd name="connsiteY3" fmla="*/ 99838 h 998375"/>
                <a:gd name="connsiteX4" fmla="*/ 5540608 w 5540608"/>
                <a:gd name="connsiteY4" fmla="*/ 898538 h 998375"/>
                <a:gd name="connsiteX5" fmla="*/ 5440770 w 5540608"/>
                <a:gd name="connsiteY5" fmla="*/ 998376 h 998375"/>
                <a:gd name="connsiteX6" fmla="*/ 99838 w 5540608"/>
                <a:gd name="connsiteY6" fmla="*/ 998375 h 998375"/>
                <a:gd name="connsiteX7" fmla="*/ 0 w 5540608"/>
                <a:gd name="connsiteY7" fmla="*/ 898537 h 998375"/>
                <a:gd name="connsiteX8" fmla="*/ 0 w 5540608"/>
                <a:gd name="connsiteY8" fmla="*/ 99838 h 9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0608" h="998375">
                  <a:moveTo>
                    <a:pt x="0" y="99838"/>
                  </a:moveTo>
                  <a:cubicBezTo>
                    <a:pt x="0" y="44699"/>
                    <a:pt x="44699" y="0"/>
                    <a:pt x="99838" y="0"/>
                  </a:cubicBezTo>
                  <a:lnTo>
                    <a:pt x="5440771" y="0"/>
                  </a:lnTo>
                  <a:cubicBezTo>
                    <a:pt x="5495910" y="0"/>
                    <a:pt x="5540609" y="44699"/>
                    <a:pt x="5540609" y="99838"/>
                  </a:cubicBezTo>
                  <a:cubicBezTo>
                    <a:pt x="5540609" y="366071"/>
                    <a:pt x="5540608" y="632305"/>
                    <a:pt x="5540608" y="898538"/>
                  </a:cubicBezTo>
                  <a:cubicBezTo>
                    <a:pt x="5540608" y="953677"/>
                    <a:pt x="5495909" y="998376"/>
                    <a:pt x="5440770" y="998376"/>
                  </a:cubicBezTo>
                  <a:lnTo>
                    <a:pt x="99838" y="998375"/>
                  </a:lnTo>
                  <a:cubicBezTo>
                    <a:pt x="44699" y="998375"/>
                    <a:pt x="0" y="953676"/>
                    <a:pt x="0" y="898537"/>
                  </a:cubicBezTo>
                  <a:lnTo>
                    <a:pt x="0" y="998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1" tIns="105441" rIns="105441" bIns="105441" numCol="1" spcCol="1270" anchor="ctr" anchorCtr="0">
              <a:noAutofit/>
            </a:bodyPr>
            <a:lstStyle/>
            <a:p>
              <a:pPr marL="0" lvl="0" indent="0" algn="ctr" defTabSz="889000">
                <a:lnSpc>
                  <a:spcPct val="90000"/>
                </a:lnSpc>
                <a:spcBef>
                  <a:spcPct val="0"/>
                </a:spcBef>
                <a:spcAft>
                  <a:spcPct val="35000"/>
                </a:spcAft>
                <a:buNone/>
              </a:pPr>
              <a:r>
                <a:rPr lang="en-IN" sz="2000" kern="1200" dirty="0"/>
                <a:t>Ganache(for wallets)</a:t>
              </a:r>
            </a:p>
          </p:txBody>
        </p:sp>
        <p:sp>
          <p:nvSpPr>
            <p:cNvPr id="6" name="Freeform: Shape 5"/>
            <p:cNvSpPr/>
            <p:nvPr/>
          </p:nvSpPr>
          <p:spPr>
            <a:xfrm>
              <a:off x="2793931" y="3172525"/>
              <a:ext cx="7001088" cy="1137279"/>
            </a:xfrm>
            <a:custGeom>
              <a:avLst/>
              <a:gdLst>
                <a:gd name="connsiteX0" fmla="*/ 0 w 5513607"/>
                <a:gd name="connsiteY0" fmla="*/ 113728 h 1137279"/>
                <a:gd name="connsiteX1" fmla="*/ 113728 w 5513607"/>
                <a:gd name="connsiteY1" fmla="*/ 0 h 1137279"/>
                <a:gd name="connsiteX2" fmla="*/ 5399879 w 5513607"/>
                <a:gd name="connsiteY2" fmla="*/ 0 h 1137279"/>
                <a:gd name="connsiteX3" fmla="*/ 5513607 w 5513607"/>
                <a:gd name="connsiteY3" fmla="*/ 113728 h 1137279"/>
                <a:gd name="connsiteX4" fmla="*/ 5513607 w 5513607"/>
                <a:gd name="connsiteY4" fmla="*/ 1023551 h 1137279"/>
                <a:gd name="connsiteX5" fmla="*/ 5399879 w 5513607"/>
                <a:gd name="connsiteY5" fmla="*/ 1137279 h 1137279"/>
                <a:gd name="connsiteX6" fmla="*/ 113728 w 5513607"/>
                <a:gd name="connsiteY6" fmla="*/ 1137279 h 1137279"/>
                <a:gd name="connsiteX7" fmla="*/ 0 w 5513607"/>
                <a:gd name="connsiteY7" fmla="*/ 1023551 h 1137279"/>
                <a:gd name="connsiteX8" fmla="*/ 0 w 5513607"/>
                <a:gd name="connsiteY8" fmla="*/ 113728 h 113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3607" h="1137279">
                  <a:moveTo>
                    <a:pt x="0" y="113728"/>
                  </a:moveTo>
                  <a:cubicBezTo>
                    <a:pt x="0" y="50918"/>
                    <a:pt x="50918" y="0"/>
                    <a:pt x="113728" y="0"/>
                  </a:cubicBezTo>
                  <a:lnTo>
                    <a:pt x="5399879" y="0"/>
                  </a:lnTo>
                  <a:cubicBezTo>
                    <a:pt x="5462689" y="0"/>
                    <a:pt x="5513607" y="50918"/>
                    <a:pt x="5513607" y="113728"/>
                  </a:cubicBezTo>
                  <a:lnTo>
                    <a:pt x="5513607" y="1023551"/>
                  </a:lnTo>
                  <a:cubicBezTo>
                    <a:pt x="5513607" y="1086361"/>
                    <a:pt x="5462689" y="1137279"/>
                    <a:pt x="5399879" y="1137279"/>
                  </a:cubicBezTo>
                  <a:lnTo>
                    <a:pt x="113728" y="1137279"/>
                  </a:lnTo>
                  <a:cubicBezTo>
                    <a:pt x="50918" y="1137279"/>
                    <a:pt x="0" y="1086361"/>
                    <a:pt x="0" y="1023551"/>
                  </a:cubicBezTo>
                  <a:lnTo>
                    <a:pt x="0" y="1137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510" tIns="109510" rIns="109510" bIns="109510" numCol="1" spcCol="1270" anchor="ctr" anchorCtr="0">
              <a:noAutofit/>
            </a:bodyPr>
            <a:lstStyle/>
            <a:p>
              <a:pPr marL="0" lvl="0" indent="0" algn="ctr" defTabSz="889000">
                <a:lnSpc>
                  <a:spcPct val="90000"/>
                </a:lnSpc>
                <a:spcBef>
                  <a:spcPct val="0"/>
                </a:spcBef>
                <a:spcAft>
                  <a:spcPct val="35000"/>
                </a:spcAft>
                <a:buNone/>
              </a:pPr>
              <a:r>
                <a:rPr lang="en-IN" sz="2000" kern="1200" dirty="0" err="1" smtClean="0"/>
                <a:t>NodeJS</a:t>
              </a:r>
              <a:r>
                <a:rPr lang="en-IN" sz="2000" kern="1200" dirty="0" smtClean="0"/>
                <a:t> &amp; JavaScript(for </a:t>
              </a:r>
              <a:r>
                <a:rPr lang="en-IN" sz="2000" kern="1200" dirty="0"/>
                <a:t>deployment of the contracts on the blockchain network and testing)                                     </a:t>
              </a:r>
            </a:p>
          </p:txBody>
        </p:sp>
        <p:sp>
          <p:nvSpPr>
            <p:cNvPr id="7" name="Freeform: Shape 6"/>
            <p:cNvSpPr/>
            <p:nvPr/>
          </p:nvSpPr>
          <p:spPr>
            <a:xfrm>
              <a:off x="2793930" y="2084803"/>
              <a:ext cx="3701138" cy="998375"/>
            </a:xfrm>
            <a:custGeom>
              <a:avLst/>
              <a:gdLst>
                <a:gd name="connsiteX0" fmla="*/ 0 w 1340842"/>
                <a:gd name="connsiteY0" fmla="*/ 99838 h 998375"/>
                <a:gd name="connsiteX1" fmla="*/ 99838 w 1340842"/>
                <a:gd name="connsiteY1" fmla="*/ 0 h 998375"/>
                <a:gd name="connsiteX2" fmla="*/ 1241005 w 1340842"/>
                <a:gd name="connsiteY2" fmla="*/ 0 h 998375"/>
                <a:gd name="connsiteX3" fmla="*/ 1340843 w 1340842"/>
                <a:gd name="connsiteY3" fmla="*/ 99838 h 998375"/>
                <a:gd name="connsiteX4" fmla="*/ 1340842 w 1340842"/>
                <a:gd name="connsiteY4" fmla="*/ 898538 h 998375"/>
                <a:gd name="connsiteX5" fmla="*/ 1241004 w 1340842"/>
                <a:gd name="connsiteY5" fmla="*/ 998376 h 998375"/>
                <a:gd name="connsiteX6" fmla="*/ 99838 w 1340842"/>
                <a:gd name="connsiteY6" fmla="*/ 998375 h 998375"/>
                <a:gd name="connsiteX7" fmla="*/ 0 w 1340842"/>
                <a:gd name="connsiteY7" fmla="*/ 898537 h 998375"/>
                <a:gd name="connsiteX8" fmla="*/ 0 w 1340842"/>
                <a:gd name="connsiteY8" fmla="*/ 99838 h 9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842" h="998375">
                  <a:moveTo>
                    <a:pt x="0" y="99838"/>
                  </a:moveTo>
                  <a:cubicBezTo>
                    <a:pt x="0" y="44699"/>
                    <a:pt x="44699" y="0"/>
                    <a:pt x="99838" y="0"/>
                  </a:cubicBezTo>
                  <a:lnTo>
                    <a:pt x="1241005" y="0"/>
                  </a:lnTo>
                  <a:cubicBezTo>
                    <a:pt x="1296144" y="0"/>
                    <a:pt x="1340843" y="44699"/>
                    <a:pt x="1340843" y="99838"/>
                  </a:cubicBezTo>
                  <a:cubicBezTo>
                    <a:pt x="1340843" y="366071"/>
                    <a:pt x="1340842" y="632305"/>
                    <a:pt x="1340842" y="898538"/>
                  </a:cubicBezTo>
                  <a:cubicBezTo>
                    <a:pt x="1340842" y="953677"/>
                    <a:pt x="1296143" y="998376"/>
                    <a:pt x="1241004" y="998376"/>
                  </a:cubicBezTo>
                  <a:lnTo>
                    <a:pt x="99838" y="998375"/>
                  </a:lnTo>
                  <a:cubicBezTo>
                    <a:pt x="44699" y="998375"/>
                    <a:pt x="0" y="953676"/>
                    <a:pt x="0" y="898537"/>
                  </a:cubicBezTo>
                  <a:lnTo>
                    <a:pt x="0" y="998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31" tIns="101631" rIns="101631" bIns="101631" numCol="1" spcCol="1270" anchor="ctr" anchorCtr="0">
              <a:noAutofit/>
            </a:bodyPr>
            <a:lstStyle/>
            <a:p>
              <a:pPr marL="0" lvl="0" indent="0" algn="ctr" defTabSz="844550">
                <a:lnSpc>
                  <a:spcPct val="90000"/>
                </a:lnSpc>
                <a:spcBef>
                  <a:spcPct val="0"/>
                </a:spcBef>
                <a:spcAft>
                  <a:spcPct val="35000"/>
                </a:spcAft>
                <a:buNone/>
              </a:pPr>
              <a:r>
                <a:rPr lang="en-IN" sz="1900" kern="1200" dirty="0"/>
                <a:t>HTML(for web design)</a:t>
              </a:r>
            </a:p>
          </p:txBody>
        </p:sp>
        <p:sp>
          <p:nvSpPr>
            <p:cNvPr id="8" name="Freeform: Shape 7"/>
            <p:cNvSpPr/>
            <p:nvPr/>
          </p:nvSpPr>
          <p:spPr>
            <a:xfrm>
              <a:off x="6561056" y="2084803"/>
              <a:ext cx="3233962" cy="977110"/>
            </a:xfrm>
            <a:custGeom>
              <a:avLst/>
              <a:gdLst>
                <a:gd name="connsiteX0" fmla="*/ 0 w 1340842"/>
                <a:gd name="connsiteY0" fmla="*/ 99838 h 998375"/>
                <a:gd name="connsiteX1" fmla="*/ 99838 w 1340842"/>
                <a:gd name="connsiteY1" fmla="*/ 0 h 998375"/>
                <a:gd name="connsiteX2" fmla="*/ 1241005 w 1340842"/>
                <a:gd name="connsiteY2" fmla="*/ 0 h 998375"/>
                <a:gd name="connsiteX3" fmla="*/ 1340843 w 1340842"/>
                <a:gd name="connsiteY3" fmla="*/ 99838 h 998375"/>
                <a:gd name="connsiteX4" fmla="*/ 1340842 w 1340842"/>
                <a:gd name="connsiteY4" fmla="*/ 898538 h 998375"/>
                <a:gd name="connsiteX5" fmla="*/ 1241004 w 1340842"/>
                <a:gd name="connsiteY5" fmla="*/ 998376 h 998375"/>
                <a:gd name="connsiteX6" fmla="*/ 99838 w 1340842"/>
                <a:gd name="connsiteY6" fmla="*/ 998375 h 998375"/>
                <a:gd name="connsiteX7" fmla="*/ 0 w 1340842"/>
                <a:gd name="connsiteY7" fmla="*/ 898537 h 998375"/>
                <a:gd name="connsiteX8" fmla="*/ 0 w 1340842"/>
                <a:gd name="connsiteY8" fmla="*/ 99838 h 9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0842" h="998375">
                  <a:moveTo>
                    <a:pt x="0" y="99838"/>
                  </a:moveTo>
                  <a:cubicBezTo>
                    <a:pt x="0" y="44699"/>
                    <a:pt x="44699" y="0"/>
                    <a:pt x="99838" y="0"/>
                  </a:cubicBezTo>
                  <a:lnTo>
                    <a:pt x="1241005" y="0"/>
                  </a:lnTo>
                  <a:cubicBezTo>
                    <a:pt x="1296144" y="0"/>
                    <a:pt x="1340843" y="44699"/>
                    <a:pt x="1340843" y="99838"/>
                  </a:cubicBezTo>
                  <a:cubicBezTo>
                    <a:pt x="1340843" y="366071"/>
                    <a:pt x="1340842" y="632305"/>
                    <a:pt x="1340842" y="898538"/>
                  </a:cubicBezTo>
                  <a:cubicBezTo>
                    <a:pt x="1340842" y="953677"/>
                    <a:pt x="1296143" y="998376"/>
                    <a:pt x="1241004" y="998376"/>
                  </a:cubicBezTo>
                  <a:lnTo>
                    <a:pt x="99838" y="998375"/>
                  </a:lnTo>
                  <a:cubicBezTo>
                    <a:pt x="44699" y="998375"/>
                    <a:pt x="0" y="953676"/>
                    <a:pt x="0" y="898537"/>
                  </a:cubicBezTo>
                  <a:lnTo>
                    <a:pt x="0" y="998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31" tIns="101631" rIns="101631" bIns="101631" numCol="1" spcCol="1270" anchor="ctr" anchorCtr="0">
              <a:noAutofit/>
            </a:bodyPr>
            <a:lstStyle/>
            <a:p>
              <a:pPr marL="0" lvl="0" indent="0" algn="ctr" defTabSz="844550">
                <a:lnSpc>
                  <a:spcPct val="90000"/>
                </a:lnSpc>
                <a:spcBef>
                  <a:spcPct val="0"/>
                </a:spcBef>
                <a:spcAft>
                  <a:spcPct val="35000"/>
                </a:spcAft>
                <a:buNone/>
              </a:pPr>
              <a:r>
                <a:rPr lang="en-IN" sz="1900" kern="1200" dirty="0"/>
                <a:t>CSS(for styling)</a:t>
              </a:r>
            </a:p>
          </p:txBody>
        </p:sp>
        <p:sp>
          <p:nvSpPr>
            <p:cNvPr id="9" name="Freeform: Shape 8"/>
            <p:cNvSpPr/>
            <p:nvPr/>
          </p:nvSpPr>
          <p:spPr>
            <a:xfrm>
              <a:off x="8447610" y="4367040"/>
              <a:ext cx="1347408" cy="998375"/>
            </a:xfrm>
            <a:custGeom>
              <a:avLst/>
              <a:gdLst>
                <a:gd name="connsiteX0" fmla="*/ 0 w 1347408"/>
                <a:gd name="connsiteY0" fmla="*/ 99838 h 998375"/>
                <a:gd name="connsiteX1" fmla="*/ 99838 w 1347408"/>
                <a:gd name="connsiteY1" fmla="*/ 0 h 998375"/>
                <a:gd name="connsiteX2" fmla="*/ 1247571 w 1347408"/>
                <a:gd name="connsiteY2" fmla="*/ 0 h 998375"/>
                <a:gd name="connsiteX3" fmla="*/ 1347409 w 1347408"/>
                <a:gd name="connsiteY3" fmla="*/ 99838 h 998375"/>
                <a:gd name="connsiteX4" fmla="*/ 1347408 w 1347408"/>
                <a:gd name="connsiteY4" fmla="*/ 898538 h 998375"/>
                <a:gd name="connsiteX5" fmla="*/ 1247570 w 1347408"/>
                <a:gd name="connsiteY5" fmla="*/ 998376 h 998375"/>
                <a:gd name="connsiteX6" fmla="*/ 99838 w 1347408"/>
                <a:gd name="connsiteY6" fmla="*/ 998375 h 998375"/>
                <a:gd name="connsiteX7" fmla="*/ 0 w 1347408"/>
                <a:gd name="connsiteY7" fmla="*/ 898537 h 998375"/>
                <a:gd name="connsiteX8" fmla="*/ 0 w 1347408"/>
                <a:gd name="connsiteY8" fmla="*/ 99838 h 9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08" h="998375">
                  <a:moveTo>
                    <a:pt x="0" y="99838"/>
                  </a:moveTo>
                  <a:cubicBezTo>
                    <a:pt x="0" y="44699"/>
                    <a:pt x="44699" y="0"/>
                    <a:pt x="99838" y="0"/>
                  </a:cubicBezTo>
                  <a:lnTo>
                    <a:pt x="1247571" y="0"/>
                  </a:lnTo>
                  <a:cubicBezTo>
                    <a:pt x="1302710" y="0"/>
                    <a:pt x="1347409" y="44699"/>
                    <a:pt x="1347409" y="99838"/>
                  </a:cubicBezTo>
                  <a:cubicBezTo>
                    <a:pt x="1347409" y="366071"/>
                    <a:pt x="1347408" y="632305"/>
                    <a:pt x="1347408" y="898538"/>
                  </a:cubicBezTo>
                  <a:cubicBezTo>
                    <a:pt x="1347408" y="953677"/>
                    <a:pt x="1302709" y="998376"/>
                    <a:pt x="1247570" y="998376"/>
                  </a:cubicBezTo>
                  <a:lnTo>
                    <a:pt x="99838" y="998375"/>
                  </a:lnTo>
                  <a:cubicBezTo>
                    <a:pt x="44699" y="998375"/>
                    <a:pt x="0" y="953676"/>
                    <a:pt x="0" y="898537"/>
                  </a:cubicBezTo>
                  <a:lnTo>
                    <a:pt x="0" y="998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1" tIns="105441" rIns="105441" bIns="105441" numCol="1" spcCol="1270" anchor="ctr" anchorCtr="0">
              <a:noAutofit/>
            </a:bodyPr>
            <a:lstStyle/>
            <a:p>
              <a:pPr marL="0" lvl="0" indent="0" algn="ctr" defTabSz="889000">
                <a:lnSpc>
                  <a:spcPct val="90000"/>
                </a:lnSpc>
                <a:spcBef>
                  <a:spcPct val="0"/>
                </a:spcBef>
                <a:spcAft>
                  <a:spcPct val="35000"/>
                </a:spcAft>
                <a:buNone/>
              </a:pPr>
              <a:r>
                <a:rPr lang="en-IN" sz="2000" kern="1200" dirty="0"/>
                <a:t>Truffle(for migration)</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altLang="en-US" b="1" dirty="0">
                <a:latin typeface="Arial" panose="020B0604020202020204" pitchFamily="34" charset="0"/>
                <a:cs typeface="Arial" panose="020B0604020202020204" pitchFamily="34" charset="0"/>
              </a:rPr>
              <a:t>IMPLEMENTATION - AN OVERVIEW</a:t>
            </a:r>
          </a:p>
        </p:txBody>
      </p:sp>
      <p:pic>
        <p:nvPicPr>
          <p:cNvPr id="9" name="Picture 8">
            <a:extLst>
              <a:ext uri="{FF2B5EF4-FFF2-40B4-BE49-F238E27FC236}">
                <a16:creationId xmlns:a16="http://schemas.microsoft.com/office/drawing/2014/main" xmlns="" id="{ABC30B13-0D64-4A9A-BD82-324F362CA43A}"/>
              </a:ext>
            </a:extLst>
          </p:cNvPr>
          <p:cNvPicPr>
            <a:picLocks noChangeAspect="1"/>
          </p:cNvPicPr>
          <p:nvPr/>
        </p:nvPicPr>
        <p:blipFill rotWithShape="1">
          <a:blip r:embed="rId2"/>
          <a:srcRect l="1418" t="6933" r="6596" b="3592"/>
          <a:stretch/>
        </p:blipFill>
        <p:spPr>
          <a:xfrm>
            <a:off x="488559" y="1809945"/>
            <a:ext cx="11214882" cy="5048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altLang="en-US" b="1" dirty="0">
                <a:latin typeface="Arial" panose="020B0604020202020204" pitchFamily="34" charset="0"/>
                <a:cs typeface="Arial" panose="020B0604020202020204" pitchFamily="34" charset="0"/>
              </a:rPr>
              <a:t>Steps of Implementation</a:t>
            </a:r>
          </a:p>
        </p:txBody>
      </p:sp>
      <p:sp>
        <p:nvSpPr>
          <p:cNvPr id="3" name="Content Placeholder 2"/>
          <p:cNvSpPr>
            <a:spLocks noGrp="1"/>
          </p:cNvSpPr>
          <p:nvPr>
            <p:ph idx="1"/>
          </p:nvPr>
        </p:nvSpPr>
        <p:spPr/>
        <p:txBody>
          <a:bodyPr>
            <a:normAutofit/>
          </a:bodyPr>
          <a:lstStyle/>
          <a:p>
            <a:r>
              <a:rPr lang="en-US" dirty="0">
                <a:solidFill>
                  <a:schemeClr val="tx1"/>
                </a:solidFill>
                <a:latin typeface="Arial" panose="020B0604020202020204" pitchFamily="34" charset="0"/>
                <a:cs typeface="Arial" panose="020B0604020202020204" pitchFamily="34" charset="0"/>
              </a:rPr>
              <a:t>Installing MetaMask,Ganache,Truffle</a:t>
            </a:r>
          </a:p>
          <a:p>
            <a:r>
              <a:rPr lang="en-US" dirty="0">
                <a:solidFill>
                  <a:schemeClr val="tx1"/>
                </a:solidFill>
                <a:latin typeface="Arial" panose="020B0604020202020204" pitchFamily="34" charset="0"/>
                <a:cs typeface="Arial" panose="020B0604020202020204" pitchFamily="34" charset="0"/>
              </a:rPr>
              <a:t>Creating SmartContract using Solidity Language</a:t>
            </a:r>
          </a:p>
          <a:p>
            <a:r>
              <a:rPr lang="en-US" dirty="0">
                <a:solidFill>
                  <a:schemeClr val="tx1"/>
                </a:solidFill>
                <a:latin typeface="Arial" panose="020B0604020202020204" pitchFamily="34" charset="0"/>
                <a:cs typeface="Arial" panose="020B0604020202020204" pitchFamily="34" charset="0"/>
              </a:rPr>
              <a:t>Deploying our contract using Truffle in Ganache Network</a:t>
            </a:r>
          </a:p>
          <a:p>
            <a:r>
              <a:rPr lang="en-IN" dirty="0">
                <a:solidFill>
                  <a:schemeClr val="tx1"/>
                </a:solidFill>
                <a:latin typeface="Arial" panose="020B0604020202020204" pitchFamily="34" charset="0"/>
                <a:cs typeface="Arial" panose="020B0604020202020204" pitchFamily="34" charset="0"/>
              </a:rPr>
              <a:t>Creating the </a:t>
            </a:r>
            <a:r>
              <a:rPr lang="en-CA" altLang="en-US" dirty="0">
                <a:solidFill>
                  <a:schemeClr val="tx1"/>
                </a:solidFill>
                <a:latin typeface="Arial" panose="020B0604020202020204" pitchFamily="34" charset="0"/>
                <a:cs typeface="Arial" panose="020B0604020202020204" pitchFamily="34" charset="0"/>
              </a:rPr>
              <a:t>JavaScript</a:t>
            </a:r>
            <a:r>
              <a:rPr lang="en-US" dirty="0">
                <a:solidFill>
                  <a:schemeClr val="tx1"/>
                </a:solidFill>
                <a:latin typeface="Arial" panose="020B0604020202020204" pitchFamily="34" charset="0"/>
                <a:cs typeface="Arial" panose="020B0604020202020204" pitchFamily="34" charset="0"/>
              </a:rPr>
              <a:t> application</a:t>
            </a:r>
          </a:p>
          <a:p>
            <a:r>
              <a:rPr lang="en-US" dirty="0">
                <a:solidFill>
                  <a:schemeClr val="tx1"/>
                </a:solidFill>
                <a:latin typeface="Arial" panose="020B0604020202020204" pitchFamily="34" charset="0"/>
                <a:cs typeface="Arial" panose="020B0604020202020204" pitchFamily="34" charset="0"/>
              </a:rPr>
              <a:t>Integrating the SmartContract Logic into the JavaScript program</a:t>
            </a:r>
          </a:p>
          <a:p>
            <a:r>
              <a:rPr lang="en-US" dirty="0">
                <a:solidFill>
                  <a:schemeClr val="tx1"/>
                </a:solidFill>
                <a:latin typeface="Arial" panose="020B0604020202020204" pitchFamily="34" charset="0"/>
                <a:cs typeface="Arial" panose="020B0604020202020204" pitchFamily="34" charset="0"/>
              </a:rPr>
              <a:t>Run</a:t>
            </a:r>
            <a:r>
              <a:rPr lang="en-IN" dirty="0">
                <a:solidFill>
                  <a:schemeClr val="tx1"/>
                </a:solidFill>
                <a:latin typeface="Arial" panose="020B0604020202020204" pitchFamily="34" charset="0"/>
                <a:cs typeface="Arial" panose="020B0604020202020204" pitchFamily="34" charset="0"/>
              </a:rPr>
              <a:t>ning the </a:t>
            </a:r>
            <a:r>
              <a:rPr lang="en-US" dirty="0">
                <a:solidFill>
                  <a:schemeClr val="tx1"/>
                </a:solidFill>
                <a:latin typeface="Arial" panose="020B0604020202020204" pitchFamily="34" charset="0"/>
                <a:cs typeface="Arial" panose="020B0604020202020204" pitchFamily="34" charset="0"/>
              </a:rPr>
              <a:t>JavaScript Application</a:t>
            </a:r>
          </a:p>
          <a:p>
            <a:r>
              <a:rPr lang="en-IN" dirty="0">
                <a:solidFill>
                  <a:schemeClr val="tx1"/>
                </a:solidFill>
                <a:latin typeface="Arial" panose="020B0604020202020204" pitchFamily="34" charset="0"/>
                <a:cs typeface="Arial" panose="020B0604020202020204" pitchFamily="34" charset="0"/>
              </a:rPr>
              <a:t>Ensuring </a:t>
            </a:r>
            <a:r>
              <a:rPr lang="en-US" dirty="0">
                <a:solidFill>
                  <a:schemeClr val="tx1"/>
                </a:solidFill>
                <a:latin typeface="Arial" panose="020B0604020202020204" pitchFamily="34" charset="0"/>
                <a:cs typeface="Arial" panose="020B0604020202020204" pitchFamily="34" charset="0"/>
              </a:rPr>
              <a:t>MetaMask &amp; Ganache are in Sync</a:t>
            </a:r>
          </a:p>
          <a:p>
            <a:r>
              <a:rPr lang="en-IN" dirty="0">
                <a:solidFill>
                  <a:schemeClr val="tx1"/>
                </a:solidFill>
                <a:latin typeface="Arial" panose="020B0604020202020204" pitchFamily="34" charset="0"/>
                <a:cs typeface="Arial" panose="020B0604020202020204" pitchFamily="34" charset="0"/>
              </a:rPr>
              <a:t>Triggering </a:t>
            </a:r>
            <a:r>
              <a:rPr lang="en-US" dirty="0">
                <a:solidFill>
                  <a:schemeClr val="tx1"/>
                </a:solidFill>
                <a:latin typeface="Arial" panose="020B0604020202020204" pitchFamily="34" charset="0"/>
                <a:cs typeface="Arial" panose="020B0604020202020204" pitchFamily="34" charset="0"/>
              </a:rPr>
              <a:t>“Write” Transaction via JavaScript Application &amp; pay</a:t>
            </a:r>
            <a:r>
              <a:rPr lang="en-IN" dirty="0">
                <a:solidFill>
                  <a:schemeClr val="tx1"/>
                </a:solidFill>
                <a:latin typeface="Arial" panose="020B0604020202020204" pitchFamily="34" charset="0"/>
                <a:cs typeface="Arial" panose="020B0604020202020204" pitchFamily="34" charset="0"/>
              </a:rPr>
              <a:t>ing </a:t>
            </a:r>
            <a:r>
              <a:rPr lang="en-US" dirty="0">
                <a:solidFill>
                  <a:schemeClr val="tx1"/>
                </a:solidFill>
                <a:latin typeface="Arial" panose="020B0604020202020204" pitchFamily="34" charset="0"/>
                <a:cs typeface="Arial" panose="020B0604020202020204" pitchFamily="34" charset="0"/>
              </a:rPr>
              <a:t>Gas Fee to submit the transaction via MetaMask</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backend </a:t>
            </a:r>
          </a:p>
        </p:txBody>
      </p:sp>
      <p:pic>
        <p:nvPicPr>
          <p:cNvPr id="4" name="Content Placeholder 3"/>
          <p:cNvPicPr>
            <a:picLocks noGrp="1" noChangeAspect="1"/>
          </p:cNvPicPr>
          <p:nvPr>
            <p:ph sz="half" idx="1"/>
          </p:nvPr>
        </p:nvPicPr>
        <p:blipFill>
          <a:blip r:embed="rId3"/>
          <a:stretch>
            <a:fillRect/>
          </a:stretch>
        </p:blipFill>
        <p:spPr>
          <a:xfrm>
            <a:off x="442888" y="2227263"/>
            <a:ext cx="5249830" cy="3753485"/>
          </a:xfrm>
          <a:prstGeom prst="rect">
            <a:avLst/>
          </a:prstGeom>
        </p:spPr>
      </p:pic>
      <p:sp>
        <p:nvSpPr>
          <p:cNvPr id="3" name="Content Placeholder 2">
            <a:extLst>
              <a:ext uri="{FF2B5EF4-FFF2-40B4-BE49-F238E27FC236}">
                <a16:creationId xmlns:a16="http://schemas.microsoft.com/office/drawing/2014/main" xmlns="" id="{17A7F0BB-2969-4E03-895F-FFA5C6FAF0F5}"/>
              </a:ext>
            </a:extLst>
          </p:cNvPr>
          <p:cNvSpPr>
            <a:spLocks noGrp="1"/>
          </p:cNvSpPr>
          <p:nvPr>
            <p:ph sz="half" idx="2"/>
          </p:nvPr>
        </p:nvSpPr>
        <p:spPr/>
        <p:txBody>
          <a:bodyPr/>
          <a:lstStyle/>
          <a:p>
            <a:endParaRPr lang="en-IN" dirty="0"/>
          </a:p>
        </p:txBody>
      </p:sp>
      <p:pic>
        <p:nvPicPr>
          <p:cNvPr id="6" name="Content Placeholder 5"/>
          <p:cNvPicPr>
            <a:picLocks noChangeAspect="1"/>
          </p:cNvPicPr>
          <p:nvPr/>
        </p:nvPicPr>
        <p:blipFill>
          <a:blip r:embed="rId4"/>
          <a:stretch>
            <a:fillRect/>
          </a:stretch>
        </p:blipFill>
        <p:spPr>
          <a:xfrm>
            <a:off x="6188417" y="2227263"/>
            <a:ext cx="5560695" cy="3753485"/>
          </a:xfrm>
          <a:prstGeom prst="rect">
            <a:avLst/>
          </a:prstGeom>
        </p:spPr>
      </p:pic>
      <p:sp>
        <p:nvSpPr>
          <p:cNvPr id="5" name="Text Box 4"/>
          <p:cNvSpPr txBox="1"/>
          <p:nvPr/>
        </p:nvSpPr>
        <p:spPr>
          <a:xfrm>
            <a:off x="3238486" y="6128342"/>
            <a:ext cx="571502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Initial migration and smart contract deployment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backend</a:t>
            </a:r>
          </a:p>
        </p:txBody>
      </p:sp>
      <p:pic>
        <p:nvPicPr>
          <p:cNvPr id="7" name="Content Placeholder 6"/>
          <p:cNvPicPr>
            <a:picLocks noGrp="1" noChangeAspect="1"/>
          </p:cNvPicPr>
          <p:nvPr>
            <p:ph sz="half" idx="1"/>
          </p:nvPr>
        </p:nvPicPr>
        <p:blipFill>
          <a:blip r:embed="rId2"/>
          <a:stretch>
            <a:fillRect/>
          </a:stretch>
        </p:blipFill>
        <p:spPr>
          <a:xfrm>
            <a:off x="462915" y="2249709"/>
            <a:ext cx="5541010" cy="3588894"/>
          </a:xfrm>
          <a:prstGeom prst="rect">
            <a:avLst/>
          </a:prstGeom>
        </p:spPr>
      </p:pic>
      <p:pic>
        <p:nvPicPr>
          <p:cNvPr id="9" name="Content Placeholder 4"/>
          <p:cNvPicPr>
            <a:picLocks noGrp="1" noChangeAspect="1"/>
          </p:cNvPicPr>
          <p:nvPr>
            <p:ph sz="half" idx="2"/>
          </p:nvPr>
        </p:nvPicPr>
        <p:blipFill>
          <a:blip r:embed="rId3"/>
          <a:stretch>
            <a:fillRect/>
          </a:stretch>
        </p:blipFill>
        <p:spPr>
          <a:xfrm>
            <a:off x="6188075" y="2249709"/>
            <a:ext cx="5422900" cy="3588895"/>
          </a:xfrm>
          <a:prstGeom prst="rect">
            <a:avLst/>
          </a:prstGeom>
        </p:spPr>
      </p:pic>
      <p:sp>
        <p:nvSpPr>
          <p:cNvPr id="4" name="TextBox 3">
            <a:extLst>
              <a:ext uri="{FF2B5EF4-FFF2-40B4-BE49-F238E27FC236}">
                <a16:creationId xmlns:a16="http://schemas.microsoft.com/office/drawing/2014/main" xmlns="" id="{DD1DEB25-2394-4979-BF86-382A430953B0}"/>
              </a:ext>
            </a:extLst>
          </p:cNvPr>
          <p:cNvSpPr txBox="1"/>
          <p:nvPr/>
        </p:nvSpPr>
        <p:spPr>
          <a:xfrm>
            <a:off x="3959258" y="6128342"/>
            <a:ext cx="7984503"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Compilation and Migration Summary</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361" y="845919"/>
            <a:ext cx="11029616" cy="988332"/>
          </a:xfrm>
        </p:spPr>
        <p:txBody>
          <a:bodyPr>
            <a:normAutofit/>
          </a:bodyPr>
          <a:lstStyle/>
          <a:p>
            <a:pPr algn="ctr"/>
            <a:r>
              <a:rPr lang="en-CA" altLang="en-US" sz="278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3" name="Content Placeholder 2"/>
          <p:cNvPicPr>
            <a:picLocks noGrp="1" noChangeAspect="1"/>
          </p:cNvPicPr>
          <p:nvPr>
            <p:ph sz="half" idx="1"/>
          </p:nvPr>
        </p:nvPicPr>
        <p:blipFill>
          <a:blip r:embed="rId2"/>
          <a:stretch>
            <a:fillRect/>
          </a:stretch>
        </p:blipFill>
        <p:spPr>
          <a:xfrm>
            <a:off x="581025" y="2484630"/>
            <a:ext cx="5422900" cy="3119053"/>
          </a:xfrm>
          <a:prstGeom prst="rect">
            <a:avLst/>
          </a:prstGeom>
        </p:spPr>
      </p:pic>
      <p:pic>
        <p:nvPicPr>
          <p:cNvPr id="5" name="Content Placeholder 4"/>
          <p:cNvPicPr>
            <a:picLocks noGrp="1" noChangeAspect="1"/>
          </p:cNvPicPr>
          <p:nvPr>
            <p:ph sz="half" idx="2"/>
          </p:nvPr>
        </p:nvPicPr>
        <p:blipFill>
          <a:blip r:embed="rId3"/>
          <a:stretch>
            <a:fillRect/>
          </a:stretch>
        </p:blipFill>
        <p:spPr>
          <a:xfrm>
            <a:off x="6188077" y="2498413"/>
            <a:ext cx="5422900" cy="3091486"/>
          </a:xfrm>
          <a:prstGeom prst="rect">
            <a:avLst/>
          </a:prstGeom>
        </p:spPr>
      </p:pic>
      <p:sp>
        <p:nvSpPr>
          <p:cNvPr id="9" name="Text Box 8"/>
          <p:cNvSpPr txBox="1"/>
          <p:nvPr/>
        </p:nvSpPr>
        <p:spPr>
          <a:xfrm>
            <a:off x="3564856" y="5943676"/>
            <a:ext cx="11064240" cy="369332"/>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sym typeface="+mn-ea"/>
              </a:rPr>
              <a:t>Home page and Project Creator’s home page</a:t>
            </a:r>
            <a:endParaRPr dirty="0">
              <a:latin typeface="Arial" panose="020B0604020202020204" pitchFamily="34" charset="0"/>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8" name="Content Placeholder 7"/>
          <p:cNvPicPr>
            <a:picLocks noGrp="1" noChangeAspect="1"/>
          </p:cNvPicPr>
          <p:nvPr>
            <p:ph sz="half" idx="1"/>
          </p:nvPr>
        </p:nvPicPr>
        <p:blipFill>
          <a:blip r:embed="rId2"/>
          <a:stretch>
            <a:fillRect/>
          </a:stretch>
        </p:blipFill>
        <p:spPr>
          <a:xfrm>
            <a:off x="645795" y="2492506"/>
            <a:ext cx="5422900" cy="3103300"/>
          </a:xfrm>
          <a:prstGeom prst="rect">
            <a:avLst/>
          </a:prstGeom>
        </p:spPr>
      </p:pic>
      <p:sp>
        <p:nvSpPr>
          <p:cNvPr id="3" name="Text Placeholder 2"/>
          <p:cNvSpPr>
            <a:spLocks noGrp="1"/>
          </p:cNvSpPr>
          <p:nvPr>
            <p:ph sz="half" idx="2"/>
          </p:nvPr>
        </p:nvSpPr>
        <p:spPr/>
        <p:txBody>
          <a:bodyPr/>
          <a:lstStyle/>
          <a:p>
            <a:r>
              <a:rPr lang="en-CA" altLang="en-US" dirty="0"/>
              <a:t>                                          </a:t>
            </a:r>
          </a:p>
        </p:txBody>
      </p:sp>
      <p:pic>
        <p:nvPicPr>
          <p:cNvPr id="9" name="Picture 8"/>
          <p:cNvPicPr>
            <a:picLocks noChangeAspect="1"/>
          </p:cNvPicPr>
          <p:nvPr/>
        </p:nvPicPr>
        <p:blipFill>
          <a:blip r:embed="rId3"/>
          <a:stretch>
            <a:fillRect/>
          </a:stretch>
        </p:blipFill>
        <p:spPr>
          <a:xfrm>
            <a:off x="6219366" y="2492506"/>
            <a:ext cx="5575935" cy="3101975"/>
          </a:xfrm>
          <a:prstGeom prst="rect">
            <a:avLst/>
          </a:prstGeom>
        </p:spPr>
      </p:pic>
      <p:sp>
        <p:nvSpPr>
          <p:cNvPr id="10" name="Text Box 9"/>
          <p:cNvSpPr txBox="1"/>
          <p:nvPr/>
        </p:nvSpPr>
        <p:spPr>
          <a:xfrm>
            <a:off x="645795" y="5597525"/>
            <a:ext cx="11064240" cy="922020"/>
          </a:xfrm>
          <a:prstGeom prst="rect">
            <a:avLst/>
          </a:prstGeom>
          <a:noFill/>
        </p:spPr>
        <p:txBody>
          <a:bodyPr wrap="square" rtlCol="0">
            <a:spAutoFit/>
          </a:bodyPr>
          <a:lstStyle/>
          <a:p>
            <a:r>
              <a:rPr lang="en-CA" altLang="en-US" dirty="0">
                <a:solidFill>
                  <a:schemeClr val="bg1"/>
                </a:solidFill>
                <a:latin typeface="Arial" panose="020B0604020202020204" pitchFamily="34" charset="0"/>
                <a:cs typeface="Arial" panose="020B0604020202020204" pitchFamily="34" charset="0"/>
                <a:sym typeface="+mn-ea"/>
              </a:rPr>
              <a:t>The following figures</a:t>
            </a:r>
            <a:r>
              <a:rPr dirty="0">
                <a:solidFill>
                  <a:schemeClr val="bg1"/>
                </a:solidFill>
                <a:latin typeface="Arial" panose="020B0604020202020204" pitchFamily="34" charset="0"/>
                <a:cs typeface="Arial" panose="020B0604020202020204" pitchFamily="34" charset="0"/>
                <a:sym typeface="+mn-ea"/>
              </a:rPr>
              <a:t> depicts the page to view the projects created by the project creator</a:t>
            </a:r>
            <a:r>
              <a:rPr lang="en-CA" dirty="0">
                <a:solidFill>
                  <a:schemeClr val="bg1"/>
                </a:solidFill>
                <a:latin typeface="Arial" panose="020B0604020202020204" pitchFamily="34" charset="0"/>
                <a:cs typeface="Arial" panose="020B0604020202020204" pitchFamily="34" charset="0"/>
                <a:sym typeface="+mn-ea"/>
              </a:rPr>
              <a:t> and the page to view all the admins of a particular project.</a:t>
            </a:r>
          </a:p>
          <a:p>
            <a:endParaRPr lang="en-US" dirty="0"/>
          </a:p>
        </p:txBody>
      </p:sp>
      <p:sp>
        <p:nvSpPr>
          <p:cNvPr id="4" name="TextBox 3">
            <a:extLst>
              <a:ext uri="{FF2B5EF4-FFF2-40B4-BE49-F238E27FC236}">
                <a16:creationId xmlns:a16="http://schemas.microsoft.com/office/drawing/2014/main" xmlns="" id="{25B5D06A-9956-46C2-B3FA-DDD8240BAEF8}"/>
              </a:ext>
            </a:extLst>
          </p:cNvPr>
          <p:cNvSpPr txBox="1"/>
          <p:nvPr/>
        </p:nvSpPr>
        <p:spPr>
          <a:xfrm>
            <a:off x="1401155" y="5756221"/>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Create Project for Project creator</a:t>
            </a:r>
          </a:p>
        </p:txBody>
      </p:sp>
      <p:sp>
        <p:nvSpPr>
          <p:cNvPr id="11" name="TextBox 10">
            <a:extLst>
              <a:ext uri="{FF2B5EF4-FFF2-40B4-BE49-F238E27FC236}">
                <a16:creationId xmlns:a16="http://schemas.microsoft.com/office/drawing/2014/main" xmlns="" id="{132F63F9-5DBC-4223-8331-E76202DEC79F}"/>
              </a:ext>
            </a:extLst>
          </p:cNvPr>
          <p:cNvSpPr txBox="1"/>
          <p:nvPr/>
        </p:nvSpPr>
        <p:spPr>
          <a:xfrm>
            <a:off x="7403201" y="5756221"/>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Project for Project creator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5" name="Content Placeholder 4"/>
          <p:cNvPicPr>
            <a:picLocks noGrp="1" noChangeAspect="1"/>
          </p:cNvPicPr>
          <p:nvPr>
            <p:ph sz="half" idx="1"/>
          </p:nvPr>
        </p:nvPicPr>
        <p:blipFill>
          <a:blip r:embed="rId2"/>
          <a:stretch>
            <a:fillRect/>
          </a:stretch>
        </p:blipFill>
        <p:spPr>
          <a:xfrm>
            <a:off x="581025" y="2492506"/>
            <a:ext cx="5422900" cy="3103300"/>
          </a:xfrm>
          <a:prstGeom prst="rect">
            <a:avLst/>
          </a:prstGeom>
        </p:spPr>
      </p:pic>
      <p:sp>
        <p:nvSpPr>
          <p:cNvPr id="3" name="Text Placeholder 2"/>
          <p:cNvSpPr>
            <a:spLocks noGrp="1"/>
          </p:cNvSpPr>
          <p:nvPr>
            <p:ph sz="half" idx="2"/>
          </p:nvPr>
        </p:nvSpPr>
        <p:spPr/>
        <p:txBody>
          <a:bodyPr/>
          <a:lstStyle/>
          <a:p>
            <a:r>
              <a:rPr lang="en-CA" altLang="en-US" dirty="0"/>
              <a:t>                                          </a:t>
            </a:r>
          </a:p>
        </p:txBody>
      </p:sp>
      <p:pic>
        <p:nvPicPr>
          <p:cNvPr id="11" name="Picture 10"/>
          <p:cNvPicPr>
            <a:picLocks noChangeAspect="1"/>
          </p:cNvPicPr>
          <p:nvPr/>
        </p:nvPicPr>
        <p:blipFill>
          <a:blip r:embed="rId3"/>
          <a:stretch>
            <a:fillRect/>
          </a:stretch>
        </p:blipFill>
        <p:spPr>
          <a:xfrm>
            <a:off x="6188077" y="2485576"/>
            <a:ext cx="5688330" cy="3110230"/>
          </a:xfrm>
          <a:prstGeom prst="rect">
            <a:avLst/>
          </a:prstGeom>
        </p:spPr>
      </p:pic>
      <p:sp>
        <p:nvSpPr>
          <p:cNvPr id="12" name="Text Box 11"/>
          <p:cNvSpPr txBox="1"/>
          <p:nvPr/>
        </p:nvSpPr>
        <p:spPr>
          <a:xfrm>
            <a:off x="636270" y="5636895"/>
            <a:ext cx="10974705" cy="645160"/>
          </a:xfrm>
          <a:prstGeom prst="rect">
            <a:avLst/>
          </a:prstGeom>
          <a:noFill/>
        </p:spPr>
        <p:txBody>
          <a:bodyPr wrap="square" rtlCol="0" anchor="t">
            <a:spAutoFit/>
          </a:bodyPr>
          <a:lstStyle/>
          <a:p>
            <a:r>
              <a:rPr lang="en-CA" altLang="en-US" dirty="0">
                <a:solidFill>
                  <a:schemeClr val="bg1"/>
                </a:solidFill>
                <a:latin typeface="Arial" panose="020B0604020202020204" pitchFamily="34" charset="0"/>
                <a:cs typeface="Arial" panose="020B0604020202020204" pitchFamily="34" charset="0"/>
                <a:sym typeface="+mn-ea"/>
              </a:rPr>
              <a:t>The following figures </a:t>
            </a:r>
            <a:r>
              <a:rPr lang="en-US" dirty="0">
                <a:solidFill>
                  <a:schemeClr val="bg1"/>
                </a:solidFill>
                <a:latin typeface="Arial" panose="020B0604020202020204" pitchFamily="34" charset="0"/>
                <a:cs typeface="Arial" panose="020B0604020202020204" pitchFamily="34" charset="0"/>
              </a:rPr>
              <a:t>depicts the form for project creation by the project creator</a:t>
            </a:r>
            <a:r>
              <a:rPr lang="en-CA" altLang="en-US" dirty="0">
                <a:solidFill>
                  <a:schemeClr val="bg1"/>
                </a:solidFill>
                <a:latin typeface="Arial" panose="020B0604020202020204" pitchFamily="34" charset="0"/>
                <a:cs typeface="Arial" panose="020B0604020202020204" pitchFamily="34" charset="0"/>
              </a:rPr>
              <a:t> and the page to view the all the projects created in the network</a:t>
            </a:r>
          </a:p>
        </p:txBody>
      </p:sp>
      <p:sp>
        <p:nvSpPr>
          <p:cNvPr id="7" name="TextBox 6">
            <a:extLst>
              <a:ext uri="{FF2B5EF4-FFF2-40B4-BE49-F238E27FC236}">
                <a16:creationId xmlns:a16="http://schemas.microsoft.com/office/drawing/2014/main" xmlns="" id="{7126A646-5A43-4686-8B98-1DE3C6F76891}"/>
              </a:ext>
            </a:extLst>
          </p:cNvPr>
          <p:cNvSpPr txBox="1"/>
          <p:nvPr/>
        </p:nvSpPr>
        <p:spPr>
          <a:xfrm>
            <a:off x="1443871" y="5808636"/>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Project for Project creator</a:t>
            </a:r>
          </a:p>
        </p:txBody>
      </p:sp>
      <p:sp>
        <p:nvSpPr>
          <p:cNvPr id="8" name="TextBox 7">
            <a:extLst>
              <a:ext uri="{FF2B5EF4-FFF2-40B4-BE49-F238E27FC236}">
                <a16:creationId xmlns:a16="http://schemas.microsoft.com/office/drawing/2014/main" xmlns="" id="{6FBA8287-DFEA-49B6-9ACD-FB498E7352F3}"/>
              </a:ext>
            </a:extLst>
          </p:cNvPr>
          <p:cNvSpPr txBox="1"/>
          <p:nvPr/>
        </p:nvSpPr>
        <p:spPr>
          <a:xfrm>
            <a:off x="7313666" y="5808636"/>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Admin for Project creator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27836"/>
            <a:ext cx="11029616" cy="1013800"/>
          </a:xfrm>
        </p:spPr>
        <p:txBody>
          <a:bodyPr/>
          <a:lstStyle/>
          <a:p>
            <a:pPr algn="ctr"/>
            <a:r>
              <a:rPr lang="en-CA" altLang="en-US" sz="2500" b="1" dirty="0">
                <a:latin typeface="Arial" panose="020B0604020202020204" pitchFamily="34" charset="0"/>
                <a:cs typeface="Arial" panose="020B0604020202020204" pitchFamily="34" charset="0"/>
              </a:rPr>
              <a:t>AGENDA</a:t>
            </a:r>
          </a:p>
        </p:txBody>
      </p:sp>
      <p:sp>
        <p:nvSpPr>
          <p:cNvPr id="3" name="Content Placeholder 2"/>
          <p:cNvSpPr>
            <a:spLocks noGrp="1"/>
          </p:cNvSpPr>
          <p:nvPr>
            <p:ph idx="1"/>
          </p:nvPr>
        </p:nvSpPr>
        <p:spPr>
          <a:xfrm>
            <a:off x="667542" y="3429000"/>
            <a:ext cx="11029315" cy="5253355"/>
          </a:xfrm>
        </p:spPr>
        <p:txBody>
          <a:bodyPr>
            <a:normAutofit/>
          </a:bodyPr>
          <a:lstStyle/>
          <a:p>
            <a:pPr algn="just"/>
            <a:r>
              <a:rPr lang="en-CA" altLang="en-US" dirty="0">
                <a:solidFill>
                  <a:schemeClr val="tx1"/>
                </a:solidFill>
                <a:latin typeface="Arial" panose="020B0604020202020204" pitchFamily="34" charset="0"/>
                <a:cs typeface="Arial" panose="020B0604020202020204" pitchFamily="34" charset="0"/>
              </a:rPr>
              <a:t>Introduction</a:t>
            </a:r>
          </a:p>
          <a:p>
            <a:pPr algn="just"/>
            <a:r>
              <a:rPr lang="en-CA" altLang="en-US" dirty="0">
                <a:solidFill>
                  <a:schemeClr val="tx1"/>
                </a:solidFill>
                <a:latin typeface="Arial" panose="020B0604020202020204" pitchFamily="34" charset="0"/>
                <a:cs typeface="Arial" panose="020B0604020202020204" pitchFamily="34" charset="0"/>
              </a:rPr>
              <a:t>Motivation</a:t>
            </a:r>
          </a:p>
          <a:p>
            <a:pPr algn="just"/>
            <a:r>
              <a:rPr lang="en-CA" altLang="en-US" dirty="0">
                <a:solidFill>
                  <a:schemeClr val="tx1"/>
                </a:solidFill>
                <a:latin typeface="Arial" panose="020B0604020202020204" pitchFamily="34" charset="0"/>
                <a:cs typeface="Arial" panose="020B0604020202020204" pitchFamily="34" charset="0"/>
              </a:rPr>
              <a:t>Literature Survey</a:t>
            </a:r>
          </a:p>
          <a:p>
            <a:pPr algn="just"/>
            <a:r>
              <a:rPr lang="en-CA" altLang="en-US" dirty="0">
                <a:solidFill>
                  <a:schemeClr val="tx1"/>
                </a:solidFill>
                <a:latin typeface="Arial" panose="020B0604020202020204" pitchFamily="34" charset="0"/>
                <a:cs typeface="Arial" panose="020B0604020202020204" pitchFamily="34" charset="0"/>
              </a:rPr>
              <a:t>Problem Statement</a:t>
            </a:r>
          </a:p>
          <a:p>
            <a:pPr algn="just"/>
            <a:r>
              <a:rPr lang="en-CA" altLang="en-US" dirty="0">
                <a:solidFill>
                  <a:schemeClr val="tx1"/>
                </a:solidFill>
                <a:latin typeface="Arial" panose="020B0604020202020204" pitchFamily="34" charset="0"/>
                <a:cs typeface="Arial" panose="020B0604020202020204" pitchFamily="34" charset="0"/>
              </a:rPr>
              <a:t>Objective</a:t>
            </a:r>
          </a:p>
          <a:p>
            <a:pPr algn="just"/>
            <a:r>
              <a:rPr lang="en-CA" altLang="en-US" dirty="0">
                <a:solidFill>
                  <a:schemeClr val="tx1"/>
                </a:solidFill>
                <a:latin typeface="Arial" panose="020B0604020202020204" pitchFamily="34" charset="0"/>
                <a:cs typeface="Arial" panose="020B0604020202020204" pitchFamily="34" charset="0"/>
              </a:rPr>
              <a:t>Scope and applications</a:t>
            </a:r>
          </a:p>
          <a:p>
            <a:pPr algn="just"/>
            <a:r>
              <a:rPr lang="en-CA" altLang="en-US" dirty="0">
                <a:solidFill>
                  <a:schemeClr val="tx1"/>
                </a:solidFill>
                <a:latin typeface="Arial" panose="020B0604020202020204" pitchFamily="34" charset="0"/>
                <a:cs typeface="Arial" panose="020B0604020202020204" pitchFamily="34" charset="0"/>
              </a:rPr>
              <a:t>Design </a:t>
            </a:r>
          </a:p>
          <a:p>
            <a:pPr algn="just"/>
            <a:r>
              <a:rPr lang="en-CA" altLang="en-US" dirty="0">
                <a:solidFill>
                  <a:schemeClr val="tx1"/>
                </a:solidFill>
                <a:latin typeface="Arial" panose="020B0604020202020204" pitchFamily="34" charset="0"/>
                <a:cs typeface="Arial" panose="020B0604020202020204" pitchFamily="34" charset="0"/>
                <a:sym typeface="+mn-ea"/>
              </a:rPr>
              <a:t>Methodology</a:t>
            </a:r>
          </a:p>
          <a:p>
            <a:pPr algn="just"/>
            <a:r>
              <a:rPr lang="en-CA" altLang="en-US" dirty="0">
                <a:solidFill>
                  <a:schemeClr val="tx1"/>
                </a:solidFill>
                <a:latin typeface="Arial" panose="020B0604020202020204" pitchFamily="34" charset="0"/>
                <a:cs typeface="Arial" panose="020B0604020202020204" pitchFamily="34" charset="0"/>
                <a:sym typeface="+mn-ea"/>
              </a:rPr>
              <a:t>Implementation</a:t>
            </a:r>
          </a:p>
          <a:p>
            <a:pPr algn="just"/>
            <a:r>
              <a:rPr lang="en-CA" altLang="en-US" dirty="0">
                <a:solidFill>
                  <a:schemeClr val="tx1"/>
                </a:solidFill>
                <a:latin typeface="Arial" panose="020B0604020202020204" pitchFamily="34" charset="0"/>
                <a:cs typeface="Arial" panose="020B0604020202020204" pitchFamily="34" charset="0"/>
                <a:sym typeface="+mn-ea"/>
              </a:rPr>
              <a:t>Result Analysis</a:t>
            </a:r>
          </a:p>
          <a:p>
            <a:pPr algn="just"/>
            <a:r>
              <a:rPr lang="en-CA" altLang="en-US" dirty="0">
                <a:solidFill>
                  <a:schemeClr val="tx1"/>
                </a:solidFill>
                <a:latin typeface="Arial" panose="020B0604020202020204" pitchFamily="34" charset="0"/>
                <a:cs typeface="Arial" panose="020B0604020202020204" pitchFamily="34" charset="0"/>
                <a:sym typeface="+mn-ea"/>
              </a:rPr>
              <a:t>Conclusion and Future work </a:t>
            </a:r>
          </a:p>
          <a:p>
            <a:pPr algn="just"/>
            <a:r>
              <a:rPr lang="en-CA" altLang="en-US" dirty="0">
                <a:solidFill>
                  <a:schemeClr val="tx1"/>
                </a:solidFill>
                <a:latin typeface="Arial" panose="020B0604020202020204" pitchFamily="34" charset="0"/>
                <a:cs typeface="Arial" panose="020B0604020202020204" pitchFamily="34" charset="0"/>
                <a:sym typeface="+mn-ea"/>
              </a:rPr>
              <a:t>References</a:t>
            </a:r>
          </a:p>
          <a:p>
            <a:pPr algn="just"/>
            <a:endParaRPr lang="en-CA" altLang="en-US" dirty="0">
              <a:sym typeface="+mn-ea"/>
            </a:endParaRPr>
          </a:p>
          <a:p>
            <a:pPr algn="just"/>
            <a:endParaRPr lang="en-CA" altLang="en-US" dirty="0">
              <a:sym typeface="+mn-ea"/>
            </a:endParaRPr>
          </a:p>
          <a:p>
            <a:pPr algn="just"/>
            <a:endParaRPr lang="en-CA" altLang="en-US" dirty="0"/>
          </a:p>
          <a:p>
            <a:pPr algn="just"/>
            <a:endParaRPr lang="en-CA" altLang="en-US" dirty="0"/>
          </a:p>
          <a:p>
            <a:pPr algn="just"/>
            <a:endParaRPr lang="en-CA" altLang="en-US" dirty="0"/>
          </a:p>
          <a:p>
            <a:pPr algn="just"/>
            <a:endParaRPr lang="en-CA" altLang="en-US" dirty="0"/>
          </a:p>
          <a:p>
            <a:pPr algn="just"/>
            <a:endParaRPr lang="en-CA" altLang="en-US" dirty="0"/>
          </a:p>
          <a:p>
            <a:pPr algn="just"/>
            <a:endParaRPr lang="en-CA" altLang="en-US" dirty="0"/>
          </a:p>
          <a:p>
            <a:pPr algn="just"/>
            <a:endParaRPr lang="en-CA"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6" name="Content Placeholder 5"/>
          <p:cNvPicPr>
            <a:picLocks noGrp="1" noChangeAspect="1"/>
          </p:cNvPicPr>
          <p:nvPr>
            <p:ph sz="half" idx="1"/>
          </p:nvPr>
        </p:nvPicPr>
        <p:blipFill>
          <a:blip r:embed="rId2"/>
          <a:stretch>
            <a:fillRect/>
          </a:stretch>
        </p:blipFill>
        <p:spPr>
          <a:xfrm>
            <a:off x="581025" y="2488839"/>
            <a:ext cx="5422900" cy="3110635"/>
          </a:xfrm>
          <a:prstGeom prst="rect">
            <a:avLst/>
          </a:prstGeom>
        </p:spPr>
      </p:pic>
      <p:sp>
        <p:nvSpPr>
          <p:cNvPr id="3" name="Text Placeholder 2"/>
          <p:cNvSpPr>
            <a:spLocks noGrp="1"/>
          </p:cNvSpPr>
          <p:nvPr>
            <p:ph sz="half" idx="2"/>
          </p:nvPr>
        </p:nvSpPr>
        <p:spPr/>
        <p:txBody>
          <a:bodyPr/>
          <a:lstStyle/>
          <a:p>
            <a:r>
              <a:rPr lang="en-CA" altLang="en-US" dirty="0"/>
              <a:t>                                          </a:t>
            </a:r>
          </a:p>
        </p:txBody>
      </p:sp>
      <p:pic>
        <p:nvPicPr>
          <p:cNvPr id="8" name="Picture 7"/>
          <p:cNvPicPr>
            <a:picLocks noChangeAspect="1"/>
          </p:cNvPicPr>
          <p:nvPr/>
        </p:nvPicPr>
        <p:blipFill>
          <a:blip r:embed="rId3"/>
          <a:stretch>
            <a:fillRect/>
          </a:stretch>
        </p:blipFill>
        <p:spPr>
          <a:xfrm>
            <a:off x="6188077" y="2488839"/>
            <a:ext cx="5519420" cy="3154680"/>
          </a:xfrm>
          <a:prstGeom prst="rect">
            <a:avLst/>
          </a:prstGeom>
        </p:spPr>
      </p:pic>
      <p:sp>
        <p:nvSpPr>
          <p:cNvPr id="7" name="TextBox 6">
            <a:extLst>
              <a:ext uri="{FF2B5EF4-FFF2-40B4-BE49-F238E27FC236}">
                <a16:creationId xmlns:a16="http://schemas.microsoft.com/office/drawing/2014/main" xmlns="" id="{7EDB1E9C-A6A7-4450-91CE-72129CCD464B}"/>
              </a:ext>
            </a:extLst>
          </p:cNvPr>
          <p:cNvSpPr txBox="1"/>
          <p:nvPr/>
        </p:nvSpPr>
        <p:spPr>
          <a:xfrm>
            <a:off x="1844215" y="5747917"/>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Project for Donor</a:t>
            </a:r>
          </a:p>
        </p:txBody>
      </p:sp>
      <p:sp>
        <p:nvSpPr>
          <p:cNvPr id="9" name="TextBox 8">
            <a:extLst>
              <a:ext uri="{FF2B5EF4-FFF2-40B4-BE49-F238E27FC236}">
                <a16:creationId xmlns:a16="http://schemas.microsoft.com/office/drawing/2014/main" xmlns="" id="{F5C0CC87-BB61-4335-84F8-BB1E805B5993}"/>
              </a:ext>
            </a:extLst>
          </p:cNvPr>
          <p:cNvSpPr txBox="1"/>
          <p:nvPr/>
        </p:nvSpPr>
        <p:spPr>
          <a:xfrm>
            <a:off x="8059323" y="5748796"/>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Admin for Donor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5" name="Content Placeholder 4"/>
          <p:cNvPicPr>
            <a:picLocks noGrp="1" noChangeAspect="1"/>
          </p:cNvPicPr>
          <p:nvPr>
            <p:ph sz="half" idx="2"/>
          </p:nvPr>
        </p:nvPicPr>
        <p:blipFill>
          <a:blip r:embed="rId2"/>
          <a:stretch>
            <a:fillRect/>
          </a:stretch>
        </p:blipFill>
        <p:spPr>
          <a:xfrm>
            <a:off x="581193" y="2400704"/>
            <a:ext cx="5422900" cy="3103300"/>
          </a:xfrm>
          <a:prstGeom prst="rect">
            <a:avLst/>
          </a:prstGeom>
        </p:spPr>
      </p:pic>
      <p:sp>
        <p:nvSpPr>
          <p:cNvPr id="9" name="TextBox 8">
            <a:extLst>
              <a:ext uri="{FF2B5EF4-FFF2-40B4-BE49-F238E27FC236}">
                <a16:creationId xmlns:a16="http://schemas.microsoft.com/office/drawing/2014/main" xmlns="" id="{A52E145C-E4D2-4F40-AE5E-3D2D3A5146DE}"/>
              </a:ext>
            </a:extLst>
          </p:cNvPr>
          <p:cNvSpPr txBox="1"/>
          <p:nvPr/>
        </p:nvSpPr>
        <p:spPr>
          <a:xfrm>
            <a:off x="1591262" y="5741938"/>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Donate to Project for Donor</a:t>
            </a:r>
          </a:p>
        </p:txBody>
      </p:sp>
      <p:pic>
        <p:nvPicPr>
          <p:cNvPr id="10" name="Content Placeholder 3">
            <a:extLst>
              <a:ext uri="{FF2B5EF4-FFF2-40B4-BE49-F238E27FC236}">
                <a16:creationId xmlns:a16="http://schemas.microsoft.com/office/drawing/2014/main" xmlns="" id="{9417A885-9A9C-4D15-B6DA-D4B0611A11C5}"/>
              </a:ext>
            </a:extLst>
          </p:cNvPr>
          <p:cNvPicPr>
            <a:picLocks noChangeAspect="1"/>
          </p:cNvPicPr>
          <p:nvPr/>
        </p:nvPicPr>
        <p:blipFill>
          <a:blip r:embed="rId3"/>
          <a:stretch>
            <a:fillRect/>
          </a:stretch>
        </p:blipFill>
        <p:spPr>
          <a:xfrm>
            <a:off x="6293668" y="2400704"/>
            <a:ext cx="5422900" cy="3103300"/>
          </a:xfrm>
          <a:prstGeom prst="rect">
            <a:avLst/>
          </a:prstGeom>
        </p:spPr>
      </p:pic>
      <p:sp>
        <p:nvSpPr>
          <p:cNvPr id="11" name="TextBox 10">
            <a:extLst>
              <a:ext uri="{FF2B5EF4-FFF2-40B4-BE49-F238E27FC236}">
                <a16:creationId xmlns:a16="http://schemas.microsoft.com/office/drawing/2014/main" xmlns="" id="{47B2C20C-E260-4162-ABE2-AC9F27BDD111}"/>
              </a:ext>
            </a:extLst>
          </p:cNvPr>
          <p:cNvSpPr txBox="1"/>
          <p:nvPr/>
        </p:nvSpPr>
        <p:spPr>
          <a:xfrm>
            <a:off x="7321189" y="5750503"/>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transactions for Donor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7" name="Content Placeholder 6"/>
          <p:cNvPicPr>
            <a:picLocks noGrp="1" noChangeAspect="1"/>
          </p:cNvPicPr>
          <p:nvPr>
            <p:ph sz="half" idx="1"/>
          </p:nvPr>
        </p:nvPicPr>
        <p:blipFill>
          <a:blip r:embed="rId2"/>
          <a:stretch>
            <a:fillRect/>
          </a:stretch>
        </p:blipFill>
        <p:spPr>
          <a:xfrm>
            <a:off x="581025" y="2490537"/>
            <a:ext cx="5422900" cy="3107239"/>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88075" y="2490447"/>
            <a:ext cx="5422900" cy="3107419"/>
          </a:xfrm>
          <a:prstGeom prst="rect">
            <a:avLst/>
          </a:prstGeom>
        </p:spPr>
      </p:pic>
      <p:sp>
        <p:nvSpPr>
          <p:cNvPr id="6" name="TextBox 5">
            <a:extLst>
              <a:ext uri="{FF2B5EF4-FFF2-40B4-BE49-F238E27FC236}">
                <a16:creationId xmlns:a16="http://schemas.microsoft.com/office/drawing/2014/main" xmlns="" id="{24F66D88-12DC-4B25-9AAD-A0086837789D}"/>
              </a:ext>
            </a:extLst>
          </p:cNvPr>
          <p:cNvSpPr txBox="1"/>
          <p:nvPr/>
        </p:nvSpPr>
        <p:spPr>
          <a:xfrm>
            <a:off x="1401155" y="5759010"/>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Withdraw for Project creator</a:t>
            </a:r>
          </a:p>
        </p:txBody>
      </p:sp>
      <p:sp>
        <p:nvSpPr>
          <p:cNvPr id="9" name="TextBox 8">
            <a:extLst>
              <a:ext uri="{FF2B5EF4-FFF2-40B4-BE49-F238E27FC236}">
                <a16:creationId xmlns:a16="http://schemas.microsoft.com/office/drawing/2014/main" xmlns="" id="{7D9425D1-EBCC-4333-9772-FAEBE3124F95}"/>
              </a:ext>
            </a:extLst>
          </p:cNvPr>
          <p:cNvSpPr txBox="1"/>
          <p:nvPr/>
        </p:nvSpPr>
        <p:spPr>
          <a:xfrm>
            <a:off x="7030528" y="5759010"/>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transactions for Project creator</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78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5" name="Content Placeholder 4"/>
          <p:cNvPicPr>
            <a:picLocks noGrp="1" noChangeAspect="1"/>
          </p:cNvPicPr>
          <p:nvPr>
            <p:ph sz="half" idx="1"/>
          </p:nvPr>
        </p:nvPicPr>
        <p:blipFill>
          <a:blip r:embed="rId2"/>
          <a:stretch>
            <a:fillRect/>
          </a:stretch>
        </p:blipFill>
        <p:spPr>
          <a:xfrm>
            <a:off x="581025" y="2492506"/>
            <a:ext cx="5422900" cy="31033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88075" y="2490537"/>
            <a:ext cx="5422900" cy="3107239"/>
          </a:xfrm>
          <a:prstGeom prst="rect">
            <a:avLst/>
          </a:prstGeom>
        </p:spPr>
      </p:pic>
      <p:sp>
        <p:nvSpPr>
          <p:cNvPr id="10" name="Text Box 9"/>
          <p:cNvSpPr txBox="1"/>
          <p:nvPr/>
        </p:nvSpPr>
        <p:spPr>
          <a:xfrm>
            <a:off x="580390" y="5731510"/>
            <a:ext cx="11101070" cy="368300"/>
          </a:xfrm>
          <a:prstGeom prst="rect">
            <a:avLst/>
          </a:prstGeom>
          <a:noFill/>
        </p:spPr>
        <p:txBody>
          <a:bodyPr wrap="square" rtlCol="0" anchor="t">
            <a:spAutoFit/>
          </a:bodyPr>
          <a:lstStyle/>
          <a:p>
            <a:r>
              <a:rPr lang="en-CA" altLang="en-US" dirty="0">
                <a:solidFill>
                  <a:schemeClr val="bg1"/>
                </a:solidFill>
                <a:latin typeface="Arial" panose="020B0604020202020204" pitchFamily="34" charset="0"/>
                <a:cs typeface="Arial" panose="020B0604020202020204" pitchFamily="34" charset="0"/>
                <a:sym typeface="+mn-ea"/>
              </a:rPr>
              <a:t>The following figures </a:t>
            </a:r>
            <a:r>
              <a:rPr lang="en-US" dirty="0">
                <a:solidFill>
                  <a:schemeClr val="bg1"/>
                </a:solidFill>
                <a:latin typeface="Arial" panose="020B0604020202020204" pitchFamily="34" charset="0"/>
                <a:cs typeface="Arial" panose="020B0604020202020204" pitchFamily="34" charset="0"/>
                <a:sym typeface="+mn-ea"/>
              </a:rPr>
              <a:t>depicts</a:t>
            </a:r>
            <a:r>
              <a:rPr dirty="0">
                <a:solidFill>
                  <a:schemeClr val="bg1"/>
                </a:solidFill>
                <a:latin typeface="Arial" panose="020B0604020202020204" pitchFamily="34" charset="0"/>
                <a:cs typeface="Arial" panose="020B0604020202020204" pitchFamily="34" charset="0"/>
              </a:rPr>
              <a:t> the page that allows the project creator to submit proof for a transaction.</a:t>
            </a:r>
          </a:p>
        </p:txBody>
      </p:sp>
      <p:sp>
        <p:nvSpPr>
          <p:cNvPr id="7" name="TextBox 6">
            <a:extLst>
              <a:ext uri="{FF2B5EF4-FFF2-40B4-BE49-F238E27FC236}">
                <a16:creationId xmlns:a16="http://schemas.microsoft.com/office/drawing/2014/main" xmlns="" id="{52A332C1-32F5-4F41-85CA-6D3D948E853F}"/>
              </a:ext>
            </a:extLst>
          </p:cNvPr>
          <p:cNvSpPr txBox="1"/>
          <p:nvPr/>
        </p:nvSpPr>
        <p:spPr>
          <a:xfrm>
            <a:off x="3399637" y="5768324"/>
            <a:ext cx="65644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Submitting proof of transaction for Project creator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7" name="Content Placeholder 6"/>
          <p:cNvPicPr>
            <a:picLocks noGrp="1" noChangeAspect="1"/>
          </p:cNvPicPr>
          <p:nvPr>
            <p:ph sz="half" idx="1"/>
          </p:nvPr>
        </p:nvPicPr>
        <p:blipFill>
          <a:blip r:embed="rId2"/>
          <a:stretch>
            <a:fillRect/>
          </a:stretch>
        </p:blipFill>
        <p:spPr>
          <a:xfrm>
            <a:off x="581025" y="2488568"/>
            <a:ext cx="5422900" cy="3111177"/>
          </a:xfrm>
          <a:prstGeom prst="rect">
            <a:avLst/>
          </a:prstGeom>
        </p:spPr>
      </p:pic>
      <p:pic>
        <p:nvPicPr>
          <p:cNvPr id="8" name="Content Placeholder 7"/>
          <p:cNvPicPr>
            <a:picLocks noGrp="1" noChangeAspect="1"/>
          </p:cNvPicPr>
          <p:nvPr>
            <p:ph sz="half" idx="2"/>
          </p:nvPr>
        </p:nvPicPr>
        <p:blipFill>
          <a:blip r:embed="rId3"/>
          <a:stretch>
            <a:fillRect/>
          </a:stretch>
        </p:blipFill>
        <p:spPr>
          <a:xfrm>
            <a:off x="6188075" y="2490537"/>
            <a:ext cx="5422900" cy="3107239"/>
          </a:xfrm>
          <a:prstGeom prst="rect">
            <a:avLst/>
          </a:prstGeom>
        </p:spPr>
      </p:pic>
      <p:sp>
        <p:nvSpPr>
          <p:cNvPr id="6" name="TextBox 5">
            <a:extLst>
              <a:ext uri="{FF2B5EF4-FFF2-40B4-BE49-F238E27FC236}">
                <a16:creationId xmlns:a16="http://schemas.microsoft.com/office/drawing/2014/main" xmlns="" id="{24DA1819-A99A-48BC-B8BC-7A7A35C7FBDA}"/>
              </a:ext>
            </a:extLst>
          </p:cNvPr>
          <p:cNvSpPr txBox="1"/>
          <p:nvPr/>
        </p:nvSpPr>
        <p:spPr>
          <a:xfrm>
            <a:off x="1401155" y="5759010"/>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Validate transactions for Moderator</a:t>
            </a:r>
          </a:p>
        </p:txBody>
      </p:sp>
      <p:sp>
        <p:nvSpPr>
          <p:cNvPr id="9" name="TextBox 8">
            <a:extLst>
              <a:ext uri="{FF2B5EF4-FFF2-40B4-BE49-F238E27FC236}">
                <a16:creationId xmlns:a16="http://schemas.microsoft.com/office/drawing/2014/main" xmlns="" id="{E8DD04AC-7259-492E-A128-71C966BACA54}"/>
              </a:ext>
            </a:extLst>
          </p:cNvPr>
          <p:cNvSpPr txBox="1"/>
          <p:nvPr/>
        </p:nvSpPr>
        <p:spPr>
          <a:xfrm>
            <a:off x="6860846" y="5759010"/>
            <a:ext cx="5062194"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View reputation tokens for Project creator</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CA" altLang="en-US" sz="2500" b="1" dirty="0">
                <a:solidFill>
                  <a:schemeClr val="bg1"/>
                </a:solidFill>
                <a:latin typeface="Arial" panose="020B0604020202020204" pitchFamily="34" charset="0"/>
                <a:cs typeface="Arial" panose="020B0604020202020204" pitchFamily="34" charset="0"/>
                <a:sym typeface="+mn-ea"/>
              </a:rPr>
              <a:t>results - frontend</a:t>
            </a:r>
            <a:r>
              <a:rPr lang="en-CA" altLang="en-US" b="1" dirty="0">
                <a:latin typeface="Arial" panose="020B0604020202020204" pitchFamily="34" charset="0"/>
                <a:cs typeface="Arial" panose="020B0604020202020204" pitchFamily="34" charset="0"/>
                <a:sym typeface="+mn-ea"/>
              </a:rPr>
              <a:t/>
            </a:r>
            <a:br>
              <a:rPr lang="en-CA" altLang="en-US" b="1" dirty="0">
                <a:latin typeface="Arial" panose="020B0604020202020204" pitchFamily="34" charset="0"/>
                <a:cs typeface="Arial" panose="020B0604020202020204" pitchFamily="34" charset="0"/>
                <a:sym typeface="+mn-ea"/>
              </a:rPr>
            </a:br>
            <a:endParaRPr lang="en-CA" altLang="en-US" dirty="0"/>
          </a:p>
        </p:txBody>
      </p:sp>
      <p:pic>
        <p:nvPicPr>
          <p:cNvPr id="7" name="Content Placeholder 6"/>
          <p:cNvPicPr>
            <a:picLocks noGrp="1" noChangeAspect="1"/>
          </p:cNvPicPr>
          <p:nvPr>
            <p:ph sz="half" idx="1"/>
          </p:nvPr>
        </p:nvPicPr>
        <p:blipFill>
          <a:blip r:embed="rId2"/>
          <a:stretch>
            <a:fillRect/>
          </a:stretch>
        </p:blipFill>
        <p:spPr>
          <a:xfrm>
            <a:off x="420768" y="2228902"/>
            <a:ext cx="5823370" cy="3630507"/>
          </a:xfrm>
          <a:prstGeom prst="rect">
            <a:avLst/>
          </a:prstGeom>
        </p:spPr>
      </p:pic>
      <p:sp>
        <p:nvSpPr>
          <p:cNvPr id="6" name="TextBox 5">
            <a:extLst>
              <a:ext uri="{FF2B5EF4-FFF2-40B4-BE49-F238E27FC236}">
                <a16:creationId xmlns:a16="http://schemas.microsoft.com/office/drawing/2014/main" xmlns="" id="{A6A0EDA1-0917-4DE2-827B-43A085C973C8}"/>
              </a:ext>
            </a:extLst>
          </p:cNvPr>
          <p:cNvSpPr txBox="1"/>
          <p:nvPr/>
        </p:nvSpPr>
        <p:spPr>
          <a:xfrm>
            <a:off x="2494663" y="5943676"/>
            <a:ext cx="8355587" cy="369332"/>
          </a:xfrm>
          <a:prstGeom prst="rect">
            <a:avLst/>
          </a:prstGeom>
          <a:noFill/>
        </p:spPr>
        <p:txBody>
          <a:bodyPr wrap="square" rtlCol="0">
            <a:spAutoFit/>
          </a:bodyPr>
          <a:lstStyle/>
          <a:p>
            <a:pPr algn="ctr"/>
            <a:r>
              <a:rPr lang="en-IN" dirty="0" smtClean="0">
                <a:latin typeface="Arial" panose="020B0604020202020204" pitchFamily="34" charset="0"/>
                <a:cs typeface="Arial" panose="020B0604020202020204" pitchFamily="34" charset="0"/>
              </a:rPr>
              <a:t>Transactions on </a:t>
            </a:r>
            <a:r>
              <a:rPr lang="en-IN" dirty="0">
                <a:latin typeface="Arial" panose="020B0604020202020204" pitchFamily="34" charset="0"/>
                <a:cs typeface="Arial" panose="020B0604020202020204" pitchFamily="34" charset="0"/>
              </a:rPr>
              <a:t>the blockchain</a:t>
            </a:r>
          </a:p>
        </p:txBody>
      </p:sp>
      <p:pic>
        <p:nvPicPr>
          <p:cNvPr id="8" name="Content Placeholder 7">
            <a:extLst>
              <a:ext uri="{FF2B5EF4-FFF2-40B4-BE49-F238E27FC236}">
                <a16:creationId xmlns:a16="http://schemas.microsoft.com/office/drawing/2014/main" xmlns="" id="{4F4F9F77-1E2F-4AB4-B54B-D0624845936B}"/>
              </a:ext>
            </a:extLst>
          </p:cNvPr>
          <p:cNvPicPr>
            <a:picLocks noGrp="1" noChangeAspect="1"/>
          </p:cNvPicPr>
          <p:nvPr>
            <p:ph sz="half" idx="2"/>
          </p:nvPr>
        </p:nvPicPr>
        <p:blipFill>
          <a:blip r:embed="rId3"/>
          <a:stretch>
            <a:fillRect/>
          </a:stretch>
        </p:blipFill>
        <p:spPr>
          <a:xfrm>
            <a:off x="6348332" y="2228901"/>
            <a:ext cx="5422900" cy="3630508"/>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359256"/>
            <a:ext cx="11029616" cy="1013800"/>
          </a:xfrm>
        </p:spPr>
        <p:txBody>
          <a:bodyPr/>
          <a:lstStyle/>
          <a:p>
            <a:pPr algn="ctr"/>
            <a:r>
              <a:rPr lang="en-CA" altLang="en-US" sz="2500" b="1" dirty="0">
                <a:latin typeface="Arial" panose="020B0604020202020204" pitchFamily="34" charset="0"/>
                <a:cs typeface="Arial" panose="020B0604020202020204" pitchFamily="34" charset="0"/>
              </a:rPr>
              <a:t>CONCLUSION and </a:t>
            </a:r>
            <a:r>
              <a:rPr lang="en-CA" altLang="en-US" sz="2500" b="1" dirty="0">
                <a:latin typeface="Arial" panose="020B0604020202020204" pitchFamily="34" charset="0"/>
                <a:cs typeface="Arial" panose="020B0604020202020204" pitchFamily="34" charset="0"/>
                <a:sym typeface="+mn-ea"/>
              </a:rPr>
              <a:t>Future Work</a:t>
            </a:r>
            <a:endParaRPr lang="en-CA" altLang="en-US" sz="25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493" y="1373056"/>
            <a:ext cx="11029315" cy="4883785"/>
          </a:xfrm>
        </p:spPr>
        <p:txBody>
          <a:bodyPr>
            <a:normAutofit fontScale="95000"/>
          </a:bodyPr>
          <a:lstStyle/>
          <a:p>
            <a:pPr algn="just"/>
            <a:r>
              <a:rPr lang="en-US" dirty="0">
                <a:solidFill>
                  <a:schemeClr val="tx1"/>
                </a:solidFill>
                <a:latin typeface="Arial" panose="020B0604020202020204" pitchFamily="34" charset="0"/>
                <a:cs typeface="Arial" panose="020B0604020202020204" pitchFamily="34" charset="0"/>
              </a:rPr>
              <a:t>Crowdfunding using smart contracts intend to bring an easy and trust worthy way for Project Creators to kickstart their projects and to allow Donors to make safe donations for valuable causes. </a:t>
            </a:r>
          </a:p>
          <a:p>
            <a:pPr algn="just"/>
            <a:r>
              <a:rPr lang="en-US" dirty="0">
                <a:solidFill>
                  <a:schemeClr val="tx1"/>
                </a:solidFill>
                <a:latin typeface="Arial" panose="020B0604020202020204" pitchFamily="34" charset="0"/>
                <a:cs typeface="Arial" panose="020B0604020202020204" pitchFamily="34" charset="0"/>
              </a:rPr>
              <a:t>There is no central entity controlling funds which prevents corruption and improves efficiency. </a:t>
            </a:r>
          </a:p>
          <a:p>
            <a:pPr algn="just"/>
            <a:r>
              <a:rPr lang="en-US" dirty="0">
                <a:solidFill>
                  <a:schemeClr val="tx1"/>
                </a:solidFill>
                <a:latin typeface="Arial" panose="020B0604020202020204" pitchFamily="34" charset="0"/>
                <a:cs typeface="Arial" panose="020B0604020202020204" pitchFamily="34" charset="0"/>
              </a:rPr>
              <a:t>Using smart contracts, rules are enforced in the decentralised system and the smart contracts handle all the funds with code that is tested and proven to be strong against any kind of attack. </a:t>
            </a:r>
          </a:p>
          <a:p>
            <a:pPr algn="just"/>
            <a:r>
              <a:rPr lang="en-CA" altLang="en-US" dirty="0">
                <a:solidFill>
                  <a:schemeClr val="tx1"/>
                </a:solidFill>
                <a:latin typeface="Arial" panose="020B0604020202020204" pitchFamily="34" charset="0"/>
                <a:cs typeface="Arial" panose="020B0604020202020204" pitchFamily="34" charset="0"/>
                <a:sym typeface="+mn-ea"/>
              </a:rPr>
              <a:t>Future work would include: </a:t>
            </a:r>
            <a:endParaRPr lang="en-US" dirty="0">
              <a:solidFill>
                <a:schemeClr val="tx1"/>
              </a:solidFill>
              <a:latin typeface="Arial" panose="020B0604020202020204" pitchFamily="34" charset="0"/>
              <a:cs typeface="Arial" panose="020B0604020202020204" pitchFamily="34" charset="0"/>
            </a:endParaRPr>
          </a:p>
          <a:p>
            <a:pPr lvl="1" algn="just"/>
            <a:r>
              <a:rPr lang="en-US" dirty="0">
                <a:solidFill>
                  <a:schemeClr val="tx1"/>
                </a:solidFill>
                <a:latin typeface="Arial" panose="020B0604020202020204" pitchFamily="34" charset="0"/>
                <a:cs typeface="Arial" panose="020B0604020202020204" pitchFamily="34" charset="0"/>
                <a:sym typeface="+mn-ea"/>
              </a:rPr>
              <a:t>An incentive for the Donor</a:t>
            </a:r>
            <a:endParaRPr lang="en-US" dirty="0">
              <a:solidFill>
                <a:schemeClr val="tx1"/>
              </a:solidFill>
              <a:latin typeface="Arial" panose="020B0604020202020204" pitchFamily="34" charset="0"/>
              <a:cs typeface="Arial" panose="020B0604020202020204" pitchFamily="34" charset="0"/>
            </a:endParaRPr>
          </a:p>
          <a:p>
            <a:pPr lvl="1" algn="just"/>
            <a:r>
              <a:rPr lang="en-US" dirty="0">
                <a:solidFill>
                  <a:schemeClr val="tx1"/>
                </a:solidFill>
                <a:latin typeface="Arial" panose="020B0604020202020204" pitchFamily="34" charset="0"/>
                <a:cs typeface="Arial" panose="020B0604020202020204" pitchFamily="34" charset="0"/>
                <a:sym typeface="+mn-ea"/>
              </a:rPr>
              <a:t>Improved coin circulation. </a:t>
            </a:r>
            <a:endParaRPr lang="en-US" dirty="0">
              <a:solidFill>
                <a:schemeClr val="tx1"/>
              </a:solidFill>
              <a:latin typeface="Arial" panose="020B0604020202020204" pitchFamily="34" charset="0"/>
              <a:cs typeface="Arial" panose="020B0604020202020204" pitchFamily="34" charset="0"/>
            </a:endParaRPr>
          </a:p>
          <a:p>
            <a:pPr lvl="1" algn="just"/>
            <a:r>
              <a:rPr lang="en-US" dirty="0">
                <a:solidFill>
                  <a:schemeClr val="tx1"/>
                </a:solidFill>
                <a:latin typeface="Arial" panose="020B0604020202020204" pitchFamily="34" charset="0"/>
                <a:cs typeface="Arial" panose="020B0604020202020204" pitchFamily="34" charset="0"/>
                <a:sym typeface="+mn-ea"/>
              </a:rPr>
              <a:t>Simple and easy interface.</a:t>
            </a:r>
            <a:endParaRPr lang="en-US" dirty="0">
              <a:solidFill>
                <a:schemeClr val="tx1"/>
              </a:solidFill>
              <a:latin typeface="Arial" panose="020B0604020202020204" pitchFamily="34" charset="0"/>
              <a:cs typeface="Arial" panose="020B0604020202020204" pitchFamily="34" charset="0"/>
            </a:endParaRPr>
          </a:p>
          <a:p>
            <a:pPr lvl="1" algn="just"/>
            <a:r>
              <a:rPr lang="en-US" dirty="0">
                <a:solidFill>
                  <a:schemeClr val="tx1"/>
                </a:solidFill>
                <a:latin typeface="Arial" panose="020B0604020202020204" pitchFamily="34" charset="0"/>
                <a:cs typeface="Arial" panose="020B0604020202020204" pitchFamily="34" charset="0"/>
                <a:sym typeface="+mn-ea"/>
              </a:rPr>
              <a:t>A better way of performing transactions.</a:t>
            </a:r>
            <a:endParaRPr lang="en-US"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340841"/>
            <a:ext cx="11029616" cy="1013800"/>
          </a:xfrm>
        </p:spPr>
        <p:txBody>
          <a:bodyPr/>
          <a:lstStyle/>
          <a:p>
            <a:pPr algn="ctr"/>
            <a:r>
              <a:rPr lang="en-CA" altLang="en-US" sz="2500" b="1" dirty="0">
                <a:latin typeface="Arial" panose="020B0604020202020204" pitchFamily="34" charset="0"/>
                <a:cs typeface="Arial" panose="020B0604020202020204" pitchFamily="34" charset="0"/>
              </a:rPr>
              <a:t>REFERENCES</a:t>
            </a:r>
          </a:p>
        </p:txBody>
      </p:sp>
      <p:sp>
        <p:nvSpPr>
          <p:cNvPr id="3" name="Content Placeholder 2"/>
          <p:cNvSpPr>
            <a:spLocks noGrp="1"/>
          </p:cNvSpPr>
          <p:nvPr>
            <p:ph idx="1"/>
          </p:nvPr>
        </p:nvSpPr>
        <p:spPr>
          <a:xfrm>
            <a:off x="581025" y="1487170"/>
            <a:ext cx="11029315" cy="5652135"/>
          </a:xfrm>
        </p:spPr>
        <p:txBody>
          <a:bodyPr>
            <a:noAutofit/>
          </a:bodyPr>
          <a:lstStyle/>
          <a:p>
            <a:pPr algn="just"/>
            <a:r>
              <a:rPr lang="en-US" sz="1500" dirty="0">
                <a:solidFill>
                  <a:schemeClr val="tx1"/>
                </a:solidFill>
                <a:latin typeface="Arial" panose="020B0604020202020204" pitchFamily="34" charset="0"/>
                <a:cs typeface="Arial" panose="020B0604020202020204" pitchFamily="34" charset="0"/>
              </a:rPr>
              <a:t>Kangana W. M, Sowmya M, Namita Chougule, Sejal Patil, Soumya Kadadi, “The Applications of Blockchain Technology of Crowdfunding using Smart Contract”,International Research Journal of Modernization in Engineering Technology and Science Volume 02, Issue 09 ,September 2020.</a:t>
            </a:r>
          </a:p>
          <a:p>
            <a:pPr algn="just"/>
            <a:r>
              <a:rPr lang="en-US" sz="1500" dirty="0">
                <a:solidFill>
                  <a:schemeClr val="tx1"/>
                </a:solidFill>
                <a:latin typeface="Arial" panose="020B0604020202020204" pitchFamily="34" charset="0"/>
                <a:cs typeface="Arial" panose="020B0604020202020204" pitchFamily="34" charset="0"/>
              </a:rPr>
              <a:t>Vikas Hassija, Vinay Chamola, Sherali Zeadally, “BitFund: A Blockchain-based Crowd</a:t>
            </a:r>
            <a:r>
              <a:rPr lang="en-CA" altLang="en-US" sz="1500" dirty="0">
                <a:solidFill>
                  <a:schemeClr val="tx1"/>
                </a:solidFill>
                <a:latin typeface="Arial" panose="020B0604020202020204" pitchFamily="34" charset="0"/>
                <a:cs typeface="Arial" panose="020B0604020202020204" pitchFamily="34" charset="0"/>
              </a:rPr>
              <a:t> </a:t>
            </a:r>
            <a:r>
              <a:rPr lang="en-US" sz="1500" dirty="0">
                <a:solidFill>
                  <a:schemeClr val="tx1"/>
                </a:solidFill>
                <a:latin typeface="Arial" panose="020B0604020202020204" pitchFamily="34" charset="0"/>
                <a:cs typeface="Arial" panose="020B0604020202020204" pitchFamily="34" charset="0"/>
              </a:rPr>
              <a:t>Funding Platform for Future Smart and Connected Nation”,CDATA [Sustainable Cities and Society], (2020)</a:t>
            </a:r>
          </a:p>
          <a:p>
            <a:pPr algn="just"/>
            <a:r>
              <a:rPr lang="en-US" sz="1500" dirty="0">
                <a:solidFill>
                  <a:schemeClr val="tx1"/>
                </a:solidFill>
                <a:latin typeface="Arial" panose="020B0604020202020204" pitchFamily="34" charset="0"/>
                <a:cs typeface="Arial" panose="020B0604020202020204" pitchFamily="34" charset="0"/>
              </a:rPr>
              <a:t>Pledgecamp, “Pledgecamp the next generation of crowd-funding,” </a:t>
            </a:r>
            <a:r>
              <a:rPr lang="en-US" sz="1500"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hlinkClick r:id="rId2" action="ppaction://hlinkfile"/>
              </a:rPr>
              <a:t>https://pledgecamp.com/</a:t>
            </a:r>
            <a:r>
              <a:rPr lang="en-US" sz="1500" dirty="0">
                <a:solidFill>
                  <a:schemeClr val="tx1"/>
                </a:solidFill>
                <a:latin typeface="Arial" panose="020B0604020202020204" pitchFamily="34" charset="0"/>
                <a:cs typeface="Arial" panose="020B0604020202020204" pitchFamily="34" charset="0"/>
              </a:rPr>
              <a:t>, online; accessed 11 January 2020.</a:t>
            </a:r>
          </a:p>
          <a:p>
            <a:pPr algn="just"/>
            <a:r>
              <a:rPr lang="en-US" sz="1500" dirty="0">
                <a:solidFill>
                  <a:schemeClr val="tx1"/>
                </a:solidFill>
                <a:latin typeface="Arial" panose="020B0604020202020204" pitchFamily="34" charset="0"/>
                <a:cs typeface="Arial" panose="020B0604020202020204" pitchFamily="34" charset="0"/>
              </a:rPr>
              <a:t>Hasnan Baber,”Blockchain-Based Crowdfunding: A ‘Pay-it-Forward’ Model of WHIRL”,International Journal of Recent Technology and Engineering (IJRTE) ISSN: 2277-3878, Volume 8 Issue 3, September 2019.</a:t>
            </a:r>
          </a:p>
          <a:p>
            <a:pPr algn="just"/>
            <a:r>
              <a:rPr lang="en-US" sz="1500" dirty="0">
                <a:solidFill>
                  <a:schemeClr val="tx1"/>
                </a:solidFill>
                <a:latin typeface="Arial" panose="020B0604020202020204" pitchFamily="34" charset="0"/>
                <a:cs typeface="Arial" panose="020B0604020202020204" pitchFamily="34" charset="0"/>
              </a:rPr>
              <a:t>“Blockchain: Smart Contracts,” GeeksforGeeks, 02-Jan-2020. [Online]. </a:t>
            </a:r>
            <a:r>
              <a:rPr lang="en-US" sz="1500"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Available</a:t>
            </a:r>
            <a:r>
              <a:rPr lang="en-US" sz="1500" dirty="0">
                <a:solidFill>
                  <a:schemeClr val="tx1"/>
                </a:solidFill>
                <a:latin typeface="Arial" panose="020B0604020202020204" pitchFamily="34" charset="0"/>
                <a:cs typeface="Arial" panose="020B0604020202020204" pitchFamily="34" charset="0"/>
              </a:rPr>
              <a:t>: </a:t>
            </a:r>
            <a:r>
              <a:rPr lang="en-US" sz="1500" dirty="0">
                <a:solidFill>
                  <a:srgbClr val="828282"/>
                </a:solidFill>
                <a:latin typeface="Arial" panose="020B0604020202020204" pitchFamily="34" charset="0"/>
                <a:cs typeface="Arial" panose="020B0604020202020204" pitchFamily="34" charset="0"/>
                <a:hlinkClick r:id="rId3" action="ppaction://hlinkfile"/>
              </a:rPr>
              <a:t>https://www.geeksforgeeks.org/smart-contracts</a:t>
            </a:r>
            <a:r>
              <a:rPr lang="en-US" sz="1500" dirty="0">
                <a:solidFill>
                  <a:schemeClr val="tx1"/>
                </a:solidFill>
                <a:latin typeface="Arial" panose="020B0604020202020204" pitchFamily="34" charset="0"/>
                <a:cs typeface="Arial" panose="020B0604020202020204" pitchFamily="34" charset="0"/>
                <a:hlinkClick r:id="rId3" action="ppaction://hlinkfile"/>
              </a:rPr>
              <a:t>/</a:t>
            </a:r>
            <a:r>
              <a:rPr lang="en-US" sz="1500" dirty="0">
                <a:solidFill>
                  <a:schemeClr val="tx1"/>
                </a:solidFill>
                <a:latin typeface="Arial" panose="020B0604020202020204" pitchFamily="34" charset="0"/>
                <a:cs typeface="Arial" panose="020B0604020202020204" pitchFamily="34" charset="0"/>
              </a:rPr>
              <a:t>. [Accessed: 3-Feb-2021].</a:t>
            </a:r>
          </a:p>
          <a:p>
            <a:pPr algn="just"/>
            <a:r>
              <a:rPr lang="en-US" sz="1500" dirty="0">
                <a:solidFill>
                  <a:schemeClr val="tx1"/>
                </a:solidFill>
                <a:latin typeface="Arial" panose="020B0604020202020204" pitchFamily="34" charset="0"/>
                <a:cs typeface="Arial" panose="020B0604020202020204" pitchFamily="34" charset="0"/>
              </a:rPr>
              <a:t>“Introduction to Blockchain technology: Set 2,” GeeksforGeeks, 02-Dec-2019. [Online].</a:t>
            </a:r>
            <a:r>
              <a:rPr lang="en-CA" altLang="en-US" sz="1500" dirty="0">
                <a:solidFill>
                  <a:schemeClr val="tx1"/>
                </a:solidFill>
                <a:latin typeface="Arial" panose="020B0604020202020204" pitchFamily="34" charset="0"/>
                <a:cs typeface="Arial" panose="020B0604020202020204" pitchFamily="34" charset="0"/>
              </a:rPr>
              <a:t> </a:t>
            </a:r>
            <a:r>
              <a:rPr lang="en-US" sz="1500" dirty="0">
                <a:solidFill>
                  <a:schemeClr val="tx1"/>
                </a:solidFill>
                <a:latin typeface="Arial" panose="020B0604020202020204" pitchFamily="34" charset="0"/>
                <a:cs typeface="Arial" panose="020B0604020202020204" pitchFamily="34" charset="0"/>
              </a:rPr>
              <a:t> Available: </a:t>
            </a:r>
            <a:r>
              <a:rPr lang="en-US" sz="1500" dirty="0">
                <a:solidFill>
                  <a:schemeClr val="tx1"/>
                </a:solidFill>
                <a:latin typeface="Arial" panose="020B0604020202020204" pitchFamily="34" charset="0"/>
                <a:cs typeface="Arial" panose="020B0604020202020204" pitchFamily="34" charset="0"/>
                <a:hlinkClick r:id="rId4" action="ppaction://hlinkfile"/>
              </a:rPr>
              <a:t>https://www.geeksforgeeks.org/introduction-to-blockchain/</a:t>
            </a:r>
            <a:r>
              <a:rPr lang="en-US" sz="1500" dirty="0">
                <a:solidFill>
                  <a:schemeClr val="tx1"/>
                </a:solidFill>
                <a:latin typeface="Arial" panose="020B0604020202020204" pitchFamily="34" charset="0"/>
                <a:cs typeface="Arial" panose="020B0604020202020204" pitchFamily="34" charset="0"/>
              </a:rPr>
              <a:t>. [Accessed: 3-Feb-2021].</a:t>
            </a:r>
          </a:p>
          <a:p>
            <a:pPr algn="just"/>
            <a:r>
              <a:rPr lang="en-US" sz="1500" dirty="0">
                <a:solidFill>
                  <a:schemeClr val="tx1"/>
                </a:solidFill>
                <a:latin typeface="Arial" panose="020B0604020202020204" pitchFamily="34" charset="0"/>
                <a:cs typeface="Arial" panose="020B0604020202020204" pitchFamily="34" charset="0"/>
              </a:rPr>
              <a:t>“Proof of Work (PoW) Consensus,” GeeksforGeeks, 09-Jan-2019. [Online]. Available: </a:t>
            </a:r>
            <a:r>
              <a:rPr lang="en-US" sz="1500" dirty="0">
                <a:solidFill>
                  <a:schemeClr val="tx1"/>
                </a:solidFill>
                <a:latin typeface="Arial" panose="020B0604020202020204" pitchFamily="34" charset="0"/>
                <a:cs typeface="Arial" panose="020B0604020202020204" pitchFamily="34" charset="0"/>
                <a:hlinkClick r:id="rId5" action="ppaction://hlinkfile"/>
              </a:rPr>
              <a:t>https://www.geeksforgeeks.org/proof-of-work-pow-consensus/</a:t>
            </a:r>
            <a:r>
              <a:rPr lang="en-US" sz="1500" dirty="0">
                <a:solidFill>
                  <a:schemeClr val="tx1"/>
                </a:solidFill>
                <a:latin typeface="Arial" panose="020B0604020202020204" pitchFamily="34" charset="0"/>
                <a:cs typeface="Arial" panose="020B0604020202020204" pitchFamily="34" charset="0"/>
              </a:rPr>
              <a:t>. [Accessed: 3-Feb-2021].</a:t>
            </a:r>
          </a:p>
          <a:p>
            <a:pPr algn="just"/>
            <a:r>
              <a:rPr lang="en-US" sz="1500" dirty="0">
                <a:solidFill>
                  <a:schemeClr val="tx1"/>
                </a:solidFill>
                <a:latin typeface="Arial" panose="020B0604020202020204" pitchFamily="34" charset="0"/>
                <a:cs typeface="Arial" panose="020B0604020202020204" pitchFamily="34" charset="0"/>
              </a:rPr>
              <a:t>T. M. Team, “An overview of blockchain consensus protocols,” Medium, 05-Sep-2018. [Online]. Available: </a:t>
            </a:r>
            <a:r>
              <a:rPr lang="en-US" sz="1500" dirty="0">
                <a:solidFill>
                  <a:schemeClr val="tx1"/>
                </a:solidFill>
                <a:latin typeface="Arial" panose="020B0604020202020204" pitchFamily="34" charset="0"/>
                <a:cs typeface="Arial" panose="020B0604020202020204" pitchFamily="34" charset="0"/>
                <a:hlinkClick r:id="rId6" action="ppaction://hlinkfile"/>
              </a:rPr>
              <a:t>https://blog.modex.tech/an-overview-of-blockchain-consensus</a:t>
            </a:r>
            <a:r>
              <a:rPr lang="en-US" sz="1500" dirty="0">
                <a:solidFill>
                  <a:schemeClr val="tx1"/>
                </a:solidFill>
                <a:latin typeface="Arial" panose="020B0604020202020204" pitchFamily="34" charset="0"/>
                <a:cs typeface="Arial" panose="020B0604020202020204" pitchFamily="34" charset="0"/>
              </a:rPr>
              <a:t>_x0002_protocols-9e9350b6c329. [Accessed: 3-Feb- 2021]</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20216"/>
            <a:ext cx="11029616" cy="1013800"/>
          </a:xfrm>
        </p:spPr>
        <p:txBody>
          <a:bodyPr/>
          <a:lstStyle/>
          <a:p>
            <a:pPr algn="ctr"/>
            <a:r>
              <a:rPr lang="en-CA" altLang="en-US" sz="2500" b="1" dirty="0">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865631" y="1555842"/>
            <a:ext cx="10460738" cy="4881942"/>
          </a:xfrm>
        </p:spPr>
        <p:txBody>
          <a:bodyPr>
            <a:normAutofit/>
          </a:bodyPr>
          <a:lstStyle/>
          <a:p>
            <a:pPr algn="just"/>
            <a:r>
              <a:rPr lang="en-CA" altLang="en-US" dirty="0">
                <a:solidFill>
                  <a:schemeClr val="tx1"/>
                </a:solidFill>
                <a:latin typeface="Arial" panose="020B0604020202020204" pitchFamily="34" charset="0"/>
                <a:cs typeface="Arial" panose="020B0604020202020204" pitchFamily="34" charset="0"/>
              </a:rPr>
              <a:t>Crowdfunding is a </a:t>
            </a:r>
            <a:r>
              <a:rPr lang="en-CA" altLang="en-US" b="1" dirty="0">
                <a:solidFill>
                  <a:schemeClr val="tx1"/>
                </a:solidFill>
                <a:latin typeface="Arial" panose="020B0604020202020204" pitchFamily="34" charset="0"/>
                <a:cs typeface="Arial" panose="020B0604020202020204" pitchFamily="34" charset="0"/>
              </a:rPr>
              <a:t>process of raising funds for a project </a:t>
            </a:r>
            <a:r>
              <a:rPr lang="en-CA" altLang="en-US" dirty="0">
                <a:solidFill>
                  <a:schemeClr val="tx1"/>
                </a:solidFill>
                <a:latin typeface="Arial" panose="020B0604020202020204" pitchFamily="34" charset="0"/>
                <a:cs typeface="Arial" panose="020B0604020202020204" pitchFamily="34" charset="0"/>
              </a:rPr>
              <a:t>or venture from the masses that is the burden of investment is distributed across the masses. </a:t>
            </a:r>
          </a:p>
          <a:p>
            <a:pPr algn="just"/>
            <a:r>
              <a:rPr lang="en-CA" altLang="en-US" dirty="0">
                <a:solidFill>
                  <a:schemeClr val="tx1"/>
                </a:solidFill>
                <a:latin typeface="Arial" panose="020B0604020202020204" pitchFamily="34" charset="0"/>
                <a:cs typeface="Arial" panose="020B0604020202020204" pitchFamily="34" charset="0"/>
              </a:rPr>
              <a:t>Blockchain technology and digital currencies have proven to be capable of being retrofitted to meet the needs of any industry, including the time-tested ones. </a:t>
            </a:r>
          </a:p>
          <a:p>
            <a:pPr algn="just"/>
            <a:r>
              <a:rPr lang="en-CA" altLang="en-US" dirty="0">
                <a:solidFill>
                  <a:schemeClr val="tx1"/>
                </a:solidFill>
                <a:latin typeface="Arial" panose="020B0604020202020204" pitchFamily="34" charset="0"/>
                <a:cs typeface="Arial" panose="020B0604020202020204" pitchFamily="34" charset="0"/>
              </a:rPr>
              <a:t>The crowdfunding platform is a </a:t>
            </a:r>
            <a:r>
              <a:rPr lang="en-CA" altLang="en-US" b="1" dirty="0">
                <a:solidFill>
                  <a:schemeClr val="tx1"/>
                </a:solidFill>
                <a:latin typeface="Arial" panose="020B0604020202020204" pitchFamily="34" charset="0"/>
                <a:cs typeface="Arial" panose="020B0604020202020204" pitchFamily="34" charset="0"/>
              </a:rPr>
              <a:t>peer-to-peer fundraising model</a:t>
            </a:r>
            <a:r>
              <a:rPr lang="en-CA" altLang="en-US" dirty="0">
                <a:solidFill>
                  <a:schemeClr val="tx1"/>
                </a:solidFill>
                <a:latin typeface="Arial" panose="020B0604020202020204" pitchFamily="34" charset="0"/>
                <a:cs typeface="Arial" panose="020B0604020202020204" pitchFamily="34" charset="0"/>
              </a:rPr>
              <a:t> that provide different possibilities for the start-ups by raising funds.</a:t>
            </a:r>
          </a:p>
          <a:p>
            <a:pPr algn="just"/>
            <a:r>
              <a:rPr lang="en-CA" altLang="en-US" dirty="0">
                <a:solidFill>
                  <a:schemeClr val="tx1"/>
                </a:solidFill>
                <a:latin typeface="Arial" panose="020B0604020202020204" pitchFamily="34" charset="0"/>
                <a:cs typeface="Arial" panose="020B0604020202020204" pitchFamily="34" charset="0"/>
              </a:rPr>
              <a:t>By programming a set of pre-defined crowdfunding conditions on </a:t>
            </a:r>
            <a:r>
              <a:rPr lang="en-CA" altLang="en-US" b="1" dirty="0">
                <a:solidFill>
                  <a:schemeClr val="tx1"/>
                </a:solidFill>
                <a:latin typeface="Arial" panose="020B0604020202020204" pitchFamily="34" charset="0"/>
                <a:cs typeface="Arial" panose="020B0604020202020204" pitchFamily="34" charset="0"/>
              </a:rPr>
              <a:t>smart contracts</a:t>
            </a:r>
            <a:r>
              <a:rPr lang="en-CA" altLang="en-US" dirty="0">
                <a:solidFill>
                  <a:schemeClr val="tx1"/>
                </a:solidFill>
                <a:latin typeface="Arial" panose="020B0604020202020204" pitchFamily="34" charset="0"/>
                <a:cs typeface="Arial" panose="020B0604020202020204" pitchFamily="34" charset="0"/>
              </a:rPr>
              <a:t>, the system can be automated to execute the smart contract to </a:t>
            </a:r>
            <a:r>
              <a:rPr lang="en-CA" altLang="en-US" b="1" dirty="0">
                <a:solidFill>
                  <a:schemeClr val="tx1"/>
                </a:solidFill>
                <a:latin typeface="Arial" panose="020B0604020202020204" pitchFamily="34" charset="0"/>
                <a:cs typeface="Arial" panose="020B0604020202020204" pitchFamily="34" charset="0"/>
              </a:rPr>
              <a:t>issue certain rewards</a:t>
            </a:r>
            <a:r>
              <a:rPr lang="en-CA" altLang="en-US" dirty="0">
                <a:solidFill>
                  <a:schemeClr val="tx1"/>
                </a:solidFill>
                <a:latin typeface="Arial" panose="020B0604020202020204" pitchFamily="34" charset="0"/>
                <a:cs typeface="Arial" panose="020B0604020202020204" pitchFamily="34" charset="0"/>
              </a:rPr>
              <a:t> based on the amount contributed towards the campaign.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427836"/>
            <a:ext cx="11029616" cy="1013800"/>
          </a:xfrm>
        </p:spPr>
        <p:txBody>
          <a:bodyPr/>
          <a:lstStyle/>
          <a:p>
            <a:pPr algn="ctr"/>
            <a:r>
              <a:rPr lang="en-CA" altLang="en-US" sz="2500" b="1" dirty="0">
                <a:latin typeface="Arial" panose="020B0604020202020204" pitchFamily="34" charset="0"/>
                <a:cs typeface="Arial" panose="020B0604020202020204" pitchFamily="34" charset="0"/>
              </a:rPr>
              <a:t>mOTIVATION</a:t>
            </a:r>
          </a:p>
        </p:txBody>
      </p:sp>
      <p:sp>
        <p:nvSpPr>
          <p:cNvPr id="3" name="Content Placeholder 2"/>
          <p:cNvSpPr>
            <a:spLocks noGrp="1"/>
          </p:cNvSpPr>
          <p:nvPr>
            <p:ph idx="1"/>
          </p:nvPr>
        </p:nvSpPr>
        <p:spPr/>
        <p:txBody>
          <a:bodyPr>
            <a:normAutofit fontScale="92500" lnSpcReduction="20000"/>
          </a:bodyPr>
          <a:lstStyle/>
          <a:p>
            <a:pPr algn="just"/>
            <a:r>
              <a:rPr lang="en-US" dirty="0">
                <a:solidFill>
                  <a:schemeClr val="tx1"/>
                </a:solidFill>
                <a:latin typeface="Arial" panose="020B0604020202020204" pitchFamily="34" charset="0"/>
                <a:cs typeface="Arial" panose="020B0604020202020204" pitchFamily="34" charset="0"/>
              </a:rPr>
              <a:t>Crowdfunding allows businesses with great products and service ideas to </a:t>
            </a:r>
            <a:r>
              <a:rPr lang="en-US" b="1" dirty="0">
                <a:solidFill>
                  <a:schemeClr val="tx1"/>
                </a:solidFill>
                <a:latin typeface="Arial" panose="020B0604020202020204" pitchFamily="34" charset="0"/>
                <a:cs typeface="Arial" panose="020B0604020202020204" pitchFamily="34" charset="0"/>
              </a:rPr>
              <a:t>raise funds from regular people </a:t>
            </a:r>
            <a:r>
              <a:rPr lang="en-US" dirty="0">
                <a:solidFill>
                  <a:schemeClr val="tx1"/>
                </a:solidFill>
                <a:latin typeface="Arial" panose="020B0604020202020204" pitchFamily="34" charset="0"/>
                <a:cs typeface="Arial" panose="020B0604020202020204" pitchFamily="34" charset="0"/>
              </a:rPr>
              <a:t>in small investment amounts.</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Companies like Kickstarter, Indiegogo, and Crowdfunder were among the earliest to make it popular.</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According to Kickstarter, 78% of campaigns that raise 20% of their goal ultimately become fully funded, while 11% of projects finish having never received any funding at all. </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Blockchain can change the crowdfunding landscape by making the funding process safe. </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It offers completely transparent access from anywhere in the world. </a:t>
            </a:r>
          </a:p>
          <a:p>
            <a:pPr marL="0" indent="0" algn="just">
              <a:buNone/>
            </a:pPr>
            <a:endParaRPr lang="en-CA" alt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443076"/>
            <a:ext cx="11029616" cy="1013800"/>
          </a:xfrm>
        </p:spPr>
        <p:txBody>
          <a:bodyPr/>
          <a:lstStyle/>
          <a:p>
            <a:pPr algn="ctr"/>
            <a:r>
              <a:rPr lang="en-CA" altLang="en-US" sz="2500" b="1" dirty="0">
                <a:latin typeface="Arial" panose="020B0604020202020204" pitchFamily="34" charset="0"/>
                <a:cs typeface="Arial" panose="020B0604020202020204" pitchFamily="34" charset="0"/>
              </a:rPr>
              <a:t>LITERATURE SURVEY</a:t>
            </a:r>
          </a:p>
        </p:txBody>
      </p:sp>
      <p:graphicFrame>
        <p:nvGraphicFramePr>
          <p:cNvPr id="7" name="Table 6"/>
          <p:cNvGraphicFramePr>
            <a:graphicFrameLocks noGrp="1"/>
          </p:cNvGraphicFramePr>
          <p:nvPr>
            <p:extLst>
              <p:ext uri="{D42A27DB-BD31-4B8C-83A1-F6EECF244321}">
                <p14:modId xmlns:p14="http://schemas.microsoft.com/office/powerpoint/2010/main" val="3437366696"/>
              </p:ext>
            </p:extLst>
          </p:nvPr>
        </p:nvGraphicFramePr>
        <p:xfrm>
          <a:off x="1491006" y="1866022"/>
          <a:ext cx="9209988" cy="4771409"/>
        </p:xfrm>
        <a:graphic>
          <a:graphicData uri="http://schemas.openxmlformats.org/drawingml/2006/table">
            <a:tbl>
              <a:tblPr firstRow="1" firstCol="1" bandRow="1"/>
              <a:tblGrid>
                <a:gridCol w="1780917">
                  <a:extLst>
                    <a:ext uri="{9D8B030D-6E8A-4147-A177-3AD203B41FA5}">
                      <a16:colId xmlns:a16="http://schemas.microsoft.com/office/drawing/2014/main" xmlns="" val="20000"/>
                    </a:ext>
                  </a:extLst>
                </a:gridCol>
                <a:gridCol w="1844886">
                  <a:extLst>
                    <a:ext uri="{9D8B030D-6E8A-4147-A177-3AD203B41FA5}">
                      <a16:colId xmlns:a16="http://schemas.microsoft.com/office/drawing/2014/main" xmlns="" val="20001"/>
                    </a:ext>
                  </a:extLst>
                </a:gridCol>
                <a:gridCol w="5584185">
                  <a:extLst>
                    <a:ext uri="{9D8B030D-6E8A-4147-A177-3AD203B41FA5}">
                      <a16:colId xmlns:a16="http://schemas.microsoft.com/office/drawing/2014/main" xmlns="" val="20002"/>
                    </a:ext>
                  </a:extLst>
                </a:gridCol>
              </a:tblGrid>
              <a:tr h="205294">
                <a:tc>
                  <a:txBody>
                    <a:bodyPr/>
                    <a:lstStyle/>
                    <a:p>
                      <a:pPr algn="l"/>
                      <a:r>
                        <a:rPr lang="en-CA" sz="1300" b="1" dirty="0">
                          <a:solidFill>
                            <a:schemeClr val="tx1"/>
                          </a:solidFill>
                          <a:effectLst/>
                          <a:latin typeface="Arial" panose="020B0604020202020204" pitchFamily="34" charset="0"/>
                          <a:ea typeface="Times New Roman" panose="02020603050405020304" pitchFamily="18" charset="0"/>
                        </a:rPr>
                        <a:t>Paper Name</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CA" sz="1300" b="1" dirty="0">
                          <a:solidFill>
                            <a:schemeClr val="tx1"/>
                          </a:solidFill>
                          <a:effectLst/>
                          <a:latin typeface="Arial" panose="020B0604020202020204" pitchFamily="34" charset="0"/>
                          <a:ea typeface="Times New Roman" panose="02020603050405020304" pitchFamily="18" charset="0"/>
                        </a:rPr>
                        <a:t>Author</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CA" sz="1300" b="1" dirty="0">
                          <a:solidFill>
                            <a:schemeClr val="tx1"/>
                          </a:solidFill>
                          <a:effectLst/>
                          <a:latin typeface="Arial" panose="020B0604020202020204" pitchFamily="34" charset="0"/>
                          <a:ea typeface="Times New Roman" panose="02020603050405020304" pitchFamily="18" charset="0"/>
                        </a:rPr>
                        <a:t>Key Points</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1035018">
                <a:tc>
                  <a:txBody>
                    <a:bodyPr/>
                    <a:lstStyle/>
                    <a:p>
                      <a:pPr algn="l"/>
                      <a:r>
                        <a:rPr lang="en-US" sz="1300" dirty="0">
                          <a:solidFill>
                            <a:schemeClr val="tx1"/>
                          </a:solidFill>
                          <a:effectLst/>
                          <a:latin typeface="Arial" panose="020B0604020202020204" pitchFamily="34" charset="0"/>
                          <a:ea typeface="Times New Roman" panose="02020603050405020304" pitchFamily="18" charset="0"/>
                        </a:rPr>
                        <a:t>Application of blockchain technology of crowdfunding using smart contract</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300" dirty="0">
                          <a:solidFill>
                            <a:schemeClr val="tx1"/>
                          </a:solidFill>
                          <a:effectLst/>
                          <a:latin typeface="Arial" panose="020B0604020202020204" pitchFamily="34" charset="0"/>
                          <a:ea typeface="Times New Roman" panose="02020603050405020304" pitchFamily="18" charset="0"/>
                        </a:rPr>
                        <a:t>Kangana W. M, Sowmya M, Namita Chougule, Sejal Patil, Soumya Kadadi</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Web-based application</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Ensures security for the contribution amount</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Uses a voting system to provide the money provided by the donors to the campaign creator.</a:t>
                      </a:r>
                      <a:endParaRPr lang="en-IN" sz="1300" dirty="0">
                        <a:solidFill>
                          <a:schemeClr val="tx1"/>
                        </a:solidFill>
                        <a:effectLst/>
                        <a:latin typeface="Arial" panose="020B0604020202020204" pitchFamily="34" charset="0"/>
                        <a:ea typeface="Times New Roman" panose="02020603050405020304" pitchFamily="18" charset="0"/>
                      </a:endParaRPr>
                    </a:p>
                    <a:p>
                      <a:pPr algn="just"/>
                      <a:r>
                        <a:rPr lang="en-US" sz="1300" dirty="0">
                          <a:solidFill>
                            <a:schemeClr val="tx1"/>
                          </a:solidFill>
                          <a:effectLst/>
                          <a:latin typeface="Arial" panose="020B0604020202020204" pitchFamily="34" charset="0"/>
                          <a:ea typeface="Times New Roman" panose="02020603050405020304" pitchFamily="18" charset="0"/>
                        </a:rPr>
                        <a:t> </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693664">
                <a:tc>
                  <a:txBody>
                    <a:bodyPr/>
                    <a:lstStyle/>
                    <a:p>
                      <a:pPr algn="l"/>
                      <a:r>
                        <a:rPr lang="en-US" sz="1300" dirty="0">
                          <a:solidFill>
                            <a:schemeClr val="tx1"/>
                          </a:solidFill>
                          <a:effectLst/>
                          <a:latin typeface="Arial" panose="020B0604020202020204" pitchFamily="34" charset="0"/>
                          <a:ea typeface="Times New Roman" panose="02020603050405020304" pitchFamily="18" charset="0"/>
                        </a:rPr>
                        <a:t>BitFund: A Blockchain-based Crowd Funding Platform for Future Smart and Connected Nation</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300" dirty="0">
                          <a:solidFill>
                            <a:schemeClr val="tx1"/>
                          </a:solidFill>
                          <a:effectLst/>
                          <a:latin typeface="Arial" panose="020B0604020202020204" pitchFamily="34" charset="0"/>
                          <a:ea typeface="Times New Roman" panose="02020603050405020304" pitchFamily="18" charset="0"/>
                        </a:rPr>
                        <a:t>Vikas Hassija, Vinay Chamola, Sherali Zeadally</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Proposed a unique and secure crowdfunding platform based on blockchain and Ethereum smart contracts.</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Implement iterative auction algorithms that allow developers to vary their bid amounts over iterations to increase their winning chances.</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Eliminated the need for any manual negotiation between investors and developers for the project's parameters.</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980212">
                <a:tc>
                  <a:txBody>
                    <a:bodyPr/>
                    <a:lstStyle/>
                    <a:p>
                      <a:pPr algn="just"/>
                      <a:r>
                        <a:rPr lang="en-US" sz="1300" dirty="0">
                          <a:solidFill>
                            <a:schemeClr val="tx1"/>
                          </a:solidFill>
                          <a:effectLst/>
                          <a:latin typeface="Arial" panose="020B0604020202020204" pitchFamily="34" charset="0"/>
                          <a:ea typeface="Times New Roman" panose="02020603050405020304" pitchFamily="18" charset="0"/>
                        </a:rPr>
                        <a:t>Pledgecamp the next generation of crowdfunding</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300" dirty="0">
                          <a:solidFill>
                            <a:schemeClr val="tx1"/>
                          </a:solidFill>
                          <a:effectLst/>
                          <a:latin typeface="Arial" panose="020B0604020202020204" pitchFamily="34" charset="0"/>
                          <a:ea typeface="Times New Roman" panose="02020603050405020304" pitchFamily="18" charset="0"/>
                        </a:rPr>
                        <a:t>https://pledgecamp.com/</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Introduced the use of tokens </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Parties are incentivized towards shared goals</a:t>
                      </a: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Introduced accountability and transparency with smart contracts and aligning user interests through an inclusive and rewarding token economy.</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846833">
                <a:tc>
                  <a:txBody>
                    <a:bodyPr/>
                    <a:lstStyle/>
                    <a:p>
                      <a:pPr algn="just"/>
                      <a:r>
                        <a:rPr lang="en-US" sz="1300" dirty="0">
                          <a:solidFill>
                            <a:schemeClr val="tx1"/>
                          </a:solidFill>
                          <a:effectLst/>
                          <a:latin typeface="Arial" panose="020B0604020202020204" pitchFamily="34" charset="0"/>
                          <a:ea typeface="Times New Roman" panose="02020603050405020304" pitchFamily="18" charset="0"/>
                        </a:rPr>
                        <a:t>Based Crowdfunding: A'Pay-it-Forward' Model of WHIRL</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300" dirty="0">
                          <a:solidFill>
                            <a:schemeClr val="tx1"/>
                          </a:solidFill>
                          <a:effectLst/>
                          <a:latin typeface="Arial" panose="020B0604020202020204" pitchFamily="34" charset="0"/>
                          <a:ea typeface="Times New Roman" panose="02020603050405020304" pitchFamily="18" charset="0"/>
                        </a:rPr>
                        <a:t> </a:t>
                      </a:r>
                      <a:endParaRPr lang="en-IN" sz="1300" dirty="0">
                        <a:solidFill>
                          <a:schemeClr val="tx1"/>
                        </a:solidFill>
                        <a:effectLst/>
                        <a:latin typeface="Arial" panose="020B0604020202020204" pitchFamily="34" charset="0"/>
                        <a:ea typeface="Times New Roman" panose="02020603050405020304" pitchFamily="18" charset="0"/>
                      </a:endParaRPr>
                    </a:p>
                    <a:p>
                      <a:pPr algn="l"/>
                      <a:r>
                        <a:rPr lang="en-US" sz="1300" dirty="0">
                          <a:solidFill>
                            <a:schemeClr val="tx1"/>
                          </a:solidFill>
                          <a:effectLst/>
                          <a:latin typeface="Arial" panose="020B0604020202020204" pitchFamily="34" charset="0"/>
                          <a:ea typeface="Times New Roman" panose="02020603050405020304" pitchFamily="18" charset="0"/>
                        </a:rPr>
                        <a:t> </a:t>
                      </a:r>
                      <a:endParaRPr lang="en-IN" sz="1300" dirty="0">
                        <a:solidFill>
                          <a:schemeClr val="tx1"/>
                        </a:solidFill>
                        <a:effectLst/>
                        <a:latin typeface="Arial" panose="020B0604020202020204" pitchFamily="34" charset="0"/>
                        <a:ea typeface="Times New Roman" panose="02020603050405020304" pitchFamily="18" charset="0"/>
                      </a:endParaRPr>
                    </a:p>
                    <a:p>
                      <a:pPr algn="l"/>
                      <a:r>
                        <a:rPr lang="en-US" sz="1300" dirty="0">
                          <a:solidFill>
                            <a:schemeClr val="tx1"/>
                          </a:solidFill>
                          <a:effectLst/>
                          <a:latin typeface="Arial" panose="020B0604020202020204" pitchFamily="34" charset="0"/>
                          <a:ea typeface="Times New Roman" panose="02020603050405020304" pitchFamily="18" charset="0"/>
                        </a:rPr>
                        <a:t> Hasnan Baber</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Worked on the principle of "Pay-it-forward”</a:t>
                      </a:r>
                      <a:endParaRPr lang="en-IN" sz="1300" dirty="0">
                        <a:solidFill>
                          <a:schemeClr val="tx1"/>
                        </a:solidFill>
                        <a:effectLst/>
                        <a:latin typeface="Arial" panose="020B0604020202020204" pitchFamily="34" charset="0"/>
                        <a:ea typeface="Times New Roman" panose="02020603050405020304" pitchFamily="18" charset="0"/>
                      </a:endParaRPr>
                    </a:p>
                    <a:p>
                      <a:pPr marL="342900" lvl="0" indent="-342900" algn="just">
                        <a:buFont typeface="Symbol" panose="05050102010706020507" pitchFamily="18" charset="2"/>
                        <a:buChar char=""/>
                      </a:pPr>
                      <a:r>
                        <a:rPr lang="en-US" sz="1300" dirty="0">
                          <a:solidFill>
                            <a:schemeClr val="tx1"/>
                          </a:solidFill>
                          <a:effectLst/>
                          <a:latin typeface="Arial" panose="020B0604020202020204" pitchFamily="34" charset="0"/>
                          <a:ea typeface="Times New Roman" panose="02020603050405020304" pitchFamily="18" charset="0"/>
                        </a:rPr>
                        <a:t>Works based on Karma points</a:t>
                      </a:r>
                      <a:endParaRPr lang="en-IN" sz="1300" dirty="0">
                        <a:solidFill>
                          <a:schemeClr val="tx1"/>
                        </a:solidFill>
                        <a:effectLst/>
                        <a:latin typeface="Arial" panose="020B0604020202020204" pitchFamily="34" charset="0"/>
                        <a:ea typeface="Times New Roman" panose="02020603050405020304" pitchFamily="18" charset="0"/>
                      </a:endParaRPr>
                    </a:p>
                  </a:txBody>
                  <a:tcPr marL="25213" marR="2521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2"/>
              </a:buClr>
              <a:buSzPct val="100000"/>
              <a:buFont typeface="Arial" panose="020B0604020202020204"/>
              <a:buNone/>
            </a:pPr>
            <a:r>
              <a:rPr lang="en-US" b="1" dirty="0">
                <a:latin typeface="Arial" panose="020B0604020202020204"/>
                <a:ea typeface="Arial" panose="020B0604020202020204"/>
                <a:cs typeface="Arial" panose="020B0604020202020204"/>
                <a:sym typeface="Arial" panose="020B0604020202020204"/>
              </a:rPr>
              <a:t/>
            </a:r>
            <a:br>
              <a:rPr lang="en-US" b="1" dirty="0">
                <a:latin typeface="Arial" panose="020B0604020202020204"/>
                <a:ea typeface="Arial" panose="020B0604020202020204"/>
                <a:cs typeface="Arial" panose="020B0604020202020204"/>
                <a:sym typeface="Arial" panose="020B0604020202020204"/>
              </a:rPr>
            </a:br>
            <a:r>
              <a:rPr lang="en-US" b="1" dirty="0">
                <a:latin typeface="Arial" panose="020B0604020202020204"/>
                <a:ea typeface="Arial" panose="020B0604020202020204"/>
                <a:cs typeface="Arial" panose="020B0604020202020204"/>
                <a:sym typeface="Arial" panose="020B0604020202020204"/>
              </a:rPr>
              <a:t>PROBLEM STATEMENT</a:t>
            </a:r>
            <a:r>
              <a:rPr lang="en-US" b="1" dirty="0">
                <a:solidFill>
                  <a:schemeClr val="dk1"/>
                </a:solidFill>
                <a:latin typeface="Arial" panose="020B0604020202020204"/>
                <a:ea typeface="Arial" panose="020B0604020202020204"/>
                <a:cs typeface="Arial" panose="020B0604020202020204"/>
                <a:sym typeface="Arial" panose="020B0604020202020204"/>
              </a:rPr>
              <a:t/>
            </a:r>
            <a:br>
              <a:rPr lang="en-US" b="1" dirty="0">
                <a:solidFill>
                  <a:schemeClr val="dk1"/>
                </a:solidFill>
                <a:latin typeface="Arial" panose="020B0604020202020204"/>
                <a:ea typeface="Arial" panose="020B0604020202020204"/>
                <a:cs typeface="Arial" panose="020B0604020202020204"/>
                <a:sym typeface="Arial" panose="020B0604020202020204"/>
              </a:rPr>
            </a:br>
            <a:endParaRPr dirty="0"/>
          </a:p>
        </p:txBody>
      </p:sp>
      <p:sp>
        <p:nvSpPr>
          <p:cNvPr id="6" name="Content Placeholder 5"/>
          <p:cNvSpPr>
            <a:spLocks noGrp="1"/>
          </p:cNvSpPr>
          <p:nvPr>
            <p:ph idx="1"/>
          </p:nvPr>
        </p:nvSpPr>
        <p:spPr/>
        <p:txBody>
          <a:bodyPr/>
          <a:lstStyle/>
          <a:p>
            <a:pPr algn="just"/>
            <a:r>
              <a:rPr lang="en-IN" dirty="0">
                <a:solidFill>
                  <a:schemeClr val="tx1"/>
                </a:solidFill>
                <a:latin typeface="Arial" panose="020B0604020202020204" pitchFamily="34" charset="0"/>
                <a:cs typeface="Arial" panose="020B0604020202020204" pitchFamily="34" charset="0"/>
              </a:rPr>
              <a:t>In a centralized crowdfunding management system, the mutable records of the transactions could be exploited.</a:t>
            </a:r>
          </a:p>
          <a:p>
            <a:pPr algn="just"/>
            <a:r>
              <a:rPr lang="en-IN" dirty="0">
                <a:solidFill>
                  <a:schemeClr val="tx1"/>
                </a:solidFill>
                <a:latin typeface="Arial" panose="020B0604020202020204" pitchFamily="34" charset="0"/>
                <a:cs typeface="Arial" panose="020B0604020202020204" pitchFamily="34" charset="0"/>
              </a:rPr>
              <a:t>Most of the current platforms are run by a company and once the donor has parted with her cash, it is up to the company to secure this money and transfer it. </a:t>
            </a:r>
          </a:p>
          <a:p>
            <a:pPr algn="just"/>
            <a:r>
              <a:rPr lang="en-IN" dirty="0">
                <a:solidFill>
                  <a:schemeClr val="tx1"/>
                </a:solidFill>
                <a:latin typeface="Arial" panose="020B0604020202020204" pitchFamily="34" charset="0"/>
                <a:cs typeface="Arial" panose="020B0604020202020204" pitchFamily="34" charset="0"/>
              </a:rPr>
              <a:t>Crowdfunding has become a popular way to democratize fundraising for many new age start-ups.</a:t>
            </a:r>
          </a:p>
          <a:p>
            <a:pPr algn="just"/>
            <a:r>
              <a:rPr lang="en-IN" dirty="0">
                <a:solidFill>
                  <a:schemeClr val="tx1"/>
                </a:solidFill>
                <a:latin typeface="Arial" panose="020B0604020202020204" pitchFamily="34" charset="0"/>
                <a:cs typeface="Arial" panose="020B0604020202020204" pitchFamily="34" charset="0"/>
              </a:rPr>
              <a:t>But the current crowdfunding platforms are centralized which means the funds are controlled by the platform.</a:t>
            </a:r>
          </a:p>
          <a:p>
            <a:pPr algn="just"/>
            <a:r>
              <a:rPr lang="en-IN" dirty="0">
                <a:solidFill>
                  <a:schemeClr val="tx1"/>
                </a:solidFill>
                <a:latin typeface="Arial" panose="020B0604020202020204" pitchFamily="34" charset="0"/>
                <a:cs typeface="Arial" panose="020B0604020202020204" pitchFamily="34" charset="0"/>
              </a:rPr>
              <a:t>The activities done are not fully transparent and are not publicly tracked, potentially leading to scams and loss of funds.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421486"/>
            <a:ext cx="11029616" cy="1013800"/>
          </a:xfrm>
        </p:spPr>
        <p:txBody>
          <a:bodyPr/>
          <a:lstStyle/>
          <a:p>
            <a:pPr algn="ctr"/>
            <a:r>
              <a:rPr lang="en-CA" altLang="en-US" sz="2500" b="1" dirty="0">
                <a:latin typeface="Arial" panose="020B0604020202020204" pitchFamily="34" charset="0"/>
                <a:cs typeface="Arial" panose="020B0604020202020204" pitchFamily="34" charset="0"/>
              </a:rPr>
              <a:t>OBJECTIVE</a:t>
            </a:r>
          </a:p>
        </p:txBody>
      </p:sp>
      <p:sp>
        <p:nvSpPr>
          <p:cNvPr id="3" name="Content Placeholder 2"/>
          <p:cNvSpPr>
            <a:spLocks noGrp="1"/>
          </p:cNvSpPr>
          <p:nvPr>
            <p:ph idx="1"/>
          </p:nvPr>
        </p:nvSpPr>
        <p:spPr/>
        <p:txBody>
          <a:bodyPr/>
          <a:lstStyle/>
          <a:p>
            <a:pPr marL="0" indent="0" algn="just">
              <a:buNone/>
            </a:pPr>
            <a:r>
              <a:rPr lang="en-US" dirty="0">
                <a:solidFill>
                  <a:schemeClr val="tx1"/>
                </a:solidFill>
                <a:latin typeface="Arial" panose="020B0604020202020204" pitchFamily="34" charset="0"/>
                <a:cs typeface="Arial" panose="020B0604020202020204" pitchFamily="34" charset="0"/>
              </a:rPr>
              <a:t>This crowdfunding project powered by Blockchain aims to</a:t>
            </a:r>
            <a:r>
              <a:rPr lang="en-CA" altLang="en-US" dirty="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Allow anybody on the network to start a project for funding</a:t>
            </a:r>
          </a:p>
          <a:p>
            <a:pPr algn="just"/>
            <a:r>
              <a:rPr lang="en-US" dirty="0">
                <a:solidFill>
                  <a:schemeClr val="tx1"/>
                </a:solidFill>
                <a:latin typeface="Arial" panose="020B0604020202020204" pitchFamily="34" charset="0"/>
                <a:cs typeface="Arial" panose="020B0604020202020204" pitchFamily="34" charset="0"/>
              </a:rPr>
              <a:t>Enable the projects to receive donations from anyone with an Ethereum wallet</a:t>
            </a:r>
          </a:p>
          <a:p>
            <a:pPr algn="just"/>
            <a:r>
              <a:rPr lang="en-US" dirty="0">
                <a:solidFill>
                  <a:schemeClr val="tx1"/>
                </a:solidFill>
                <a:latin typeface="Arial" panose="020B0604020202020204" pitchFamily="34" charset="0"/>
                <a:cs typeface="Arial" panose="020B0604020202020204" pitchFamily="34" charset="0"/>
              </a:rPr>
              <a:t>Verify proper usage of funds by Moderators who could be random people on the network</a:t>
            </a:r>
          </a:p>
          <a:p>
            <a:pPr algn="just"/>
            <a:r>
              <a:rPr lang="en-US" dirty="0">
                <a:solidFill>
                  <a:schemeClr val="tx1"/>
                </a:solidFill>
                <a:latin typeface="Arial" panose="020B0604020202020204" pitchFamily="34" charset="0"/>
                <a:cs typeface="Arial" panose="020B0604020202020204" pitchFamily="34" charset="0"/>
              </a:rPr>
              <a:t>Provides incentives for the Moderators and the </a:t>
            </a:r>
            <a:r>
              <a:rPr lang="en-US">
                <a:solidFill>
                  <a:schemeClr val="tx1"/>
                </a:solidFill>
                <a:latin typeface="Arial" panose="020B0604020202020204" pitchFamily="34" charset="0"/>
                <a:cs typeface="Arial" panose="020B0604020202020204" pitchFamily="34" charset="0"/>
              </a:rPr>
              <a:t>Project Creators </a:t>
            </a:r>
            <a:r>
              <a:rPr lang="en-US" dirty="0">
                <a:solidFill>
                  <a:schemeClr val="tx1"/>
                </a:solidFill>
                <a:latin typeface="Arial" panose="020B0604020202020204" pitchFamily="34" charset="0"/>
                <a:cs typeface="Arial" panose="020B0604020202020204" pitchFamily="34" charset="0"/>
              </a:rPr>
              <a:t>to compensate their work</a:t>
            </a:r>
          </a:p>
          <a:p>
            <a:pPr algn="just"/>
            <a:r>
              <a:rPr lang="en-US" dirty="0">
                <a:solidFill>
                  <a:schemeClr val="tx1"/>
                </a:solidFill>
                <a:latin typeface="Arial" panose="020B0604020202020204" pitchFamily="34" charset="0"/>
                <a:cs typeface="Arial" panose="020B0604020202020204" pitchFamily="34" charset="0"/>
              </a:rPr>
              <a:t>Provide transparency to the donors about the transactional activities with their donations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27" y="421486"/>
            <a:ext cx="11029616" cy="1013800"/>
          </a:xfrm>
        </p:spPr>
        <p:txBody>
          <a:bodyPr/>
          <a:lstStyle/>
          <a:p>
            <a:pPr algn="ctr"/>
            <a:r>
              <a:rPr lang="en-CA" altLang="en-US" sz="2500" b="1" dirty="0">
                <a:latin typeface="Arial" panose="020B0604020202020204" pitchFamily="34" charset="0"/>
                <a:cs typeface="Arial" panose="020B0604020202020204" pitchFamily="34" charset="0"/>
              </a:rPr>
              <a:t>SCOPE AND APPLICATIONS</a:t>
            </a:r>
          </a:p>
        </p:txBody>
      </p:sp>
      <p:sp>
        <p:nvSpPr>
          <p:cNvPr id="3" name="Content Placeholder 2"/>
          <p:cNvSpPr>
            <a:spLocks noGrp="1"/>
          </p:cNvSpPr>
          <p:nvPr>
            <p:ph idx="1"/>
          </p:nvPr>
        </p:nvSpPr>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This project's scope extends to the funding and </a:t>
            </a:r>
            <a:r>
              <a:rPr lang="en-US" b="1" dirty="0">
                <a:solidFill>
                  <a:schemeClr val="tx1"/>
                </a:solidFill>
                <a:latin typeface="Arial" panose="020B0604020202020204" pitchFamily="34" charset="0"/>
                <a:cs typeface="Arial" panose="020B0604020202020204" pitchFamily="34" charset="0"/>
              </a:rPr>
              <a:t>transactional activities being tracked publicly </a:t>
            </a:r>
            <a:r>
              <a:rPr lang="en-US" dirty="0">
                <a:solidFill>
                  <a:schemeClr val="tx1"/>
                </a:solidFill>
                <a:latin typeface="Arial" panose="020B0604020202020204" pitchFamily="34" charset="0"/>
                <a:cs typeface="Arial" panose="020B0604020202020204" pitchFamily="34" charset="0"/>
              </a:rPr>
              <a:t>by anyone on the network and brings down the possibility of fraudulent activities. </a:t>
            </a:r>
          </a:p>
          <a:p>
            <a:pPr algn="just"/>
            <a:r>
              <a:rPr lang="en-US" dirty="0">
                <a:solidFill>
                  <a:schemeClr val="tx1"/>
                </a:solidFill>
                <a:latin typeface="Arial" panose="020B0604020202020204" pitchFamily="34" charset="0"/>
                <a:cs typeface="Arial" panose="020B0604020202020204" pitchFamily="34" charset="0"/>
              </a:rPr>
              <a:t>Some of the applications to which this project can be extended are as follows:</a:t>
            </a:r>
          </a:p>
          <a:p>
            <a:pPr lvl="1" algn="just"/>
            <a:r>
              <a:rPr lang="en-US" dirty="0">
                <a:solidFill>
                  <a:schemeClr val="tx1"/>
                </a:solidFill>
                <a:latin typeface="Arial" panose="020B0604020202020204" pitchFamily="34" charset="0"/>
                <a:cs typeface="Arial" panose="020B0604020202020204" pitchFamily="34" charset="0"/>
              </a:rPr>
              <a:t>Initial Coin Offerings (ICO) of organizations offering their cryptocurrency</a:t>
            </a:r>
          </a:p>
          <a:p>
            <a:pPr lvl="1" algn="just"/>
            <a:r>
              <a:rPr lang="en-US" dirty="0">
                <a:solidFill>
                  <a:schemeClr val="tx1"/>
                </a:solidFill>
                <a:latin typeface="Arial" panose="020B0604020202020204" pitchFamily="34" charset="0"/>
                <a:cs typeface="Arial" panose="020B0604020202020204" pitchFamily="34" charset="0"/>
              </a:rPr>
              <a:t>Charity campaigns by governmental and non-governmental organizations</a:t>
            </a:r>
          </a:p>
          <a:p>
            <a:pPr lvl="1" algn="just"/>
            <a:r>
              <a:rPr lang="en-US" dirty="0">
                <a:solidFill>
                  <a:schemeClr val="tx1"/>
                </a:solidFill>
                <a:latin typeface="Arial" panose="020B0604020202020204" pitchFamily="34" charset="0"/>
                <a:cs typeface="Arial" panose="020B0604020202020204" pitchFamily="34" charset="0"/>
              </a:rPr>
              <a:t>Relief fund donations during period of pandemics or natural </a:t>
            </a:r>
            <a:r>
              <a:rPr lang="en-US" dirty="0" smtClean="0">
                <a:solidFill>
                  <a:schemeClr val="tx1"/>
                </a:solidFill>
                <a:latin typeface="Arial" panose="020B0604020202020204" pitchFamily="34" charset="0"/>
                <a:cs typeface="Arial" panose="020B0604020202020204" pitchFamily="34" charset="0"/>
              </a:rPr>
              <a:t>disasters</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162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47" y="412596"/>
            <a:ext cx="11029616" cy="1013800"/>
          </a:xfrm>
        </p:spPr>
        <p:txBody>
          <a:bodyPr/>
          <a:lstStyle/>
          <a:p>
            <a:pPr algn="ctr"/>
            <a:r>
              <a:rPr lang="en-CA" altLang="en-US" sz="2500" b="1" dirty="0">
                <a:latin typeface="Arial" panose="020B0604020202020204" pitchFamily="34" charset="0"/>
                <a:cs typeface="Arial" panose="020B0604020202020204" pitchFamily="34" charset="0"/>
              </a:rPr>
              <a:t>DESIGN-architecture diagram</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2503" t="4758" r="2423" b="6389"/>
          <a:stretch/>
        </p:blipFill>
        <p:spPr>
          <a:xfrm>
            <a:off x="911258" y="2073897"/>
            <a:ext cx="10369484" cy="478410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1508</Words>
  <Application>Microsoft Macintosh PowerPoint</Application>
  <PresentationFormat>Widescreen</PresentationFormat>
  <Paragraphs>174</Paragraphs>
  <Slides>27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Gill Sans MT</vt:lpstr>
      <vt:lpstr>Symbol</vt:lpstr>
      <vt:lpstr>Times New Roman</vt:lpstr>
      <vt:lpstr>Wingdings 2</vt:lpstr>
      <vt:lpstr>Arial</vt:lpstr>
      <vt:lpstr>Dividend</vt:lpstr>
      <vt:lpstr>Crowdfunding with smart contracts</vt:lpstr>
      <vt:lpstr>AGENDA</vt:lpstr>
      <vt:lpstr>iNTRODUCTION</vt:lpstr>
      <vt:lpstr>mOTIVATION</vt:lpstr>
      <vt:lpstr>LITERATURE SURVEY</vt:lpstr>
      <vt:lpstr> PROBLEM STATEMENT </vt:lpstr>
      <vt:lpstr>OBJECTIVE</vt:lpstr>
      <vt:lpstr>SCOPE AND APPLICATIONS</vt:lpstr>
      <vt:lpstr>DESIGN-architecture diagram</vt:lpstr>
      <vt:lpstr>METHODOLOGY</vt:lpstr>
      <vt:lpstr>IMPLEMENTATION</vt:lpstr>
      <vt:lpstr>IMPLEMENTATION - technology stack</vt:lpstr>
      <vt:lpstr>IMPLEMENTATION - AN OVERVIEW</vt:lpstr>
      <vt:lpstr>Steps of Implementation</vt:lpstr>
      <vt:lpstr>Results - backend </vt:lpstr>
      <vt:lpstr>Results - backend</vt:lpstr>
      <vt:lpstr>results - frontend </vt:lpstr>
      <vt:lpstr>results - frontend </vt:lpstr>
      <vt:lpstr>results - frontend </vt:lpstr>
      <vt:lpstr>results - frontend </vt:lpstr>
      <vt:lpstr>results - frontend </vt:lpstr>
      <vt:lpstr>results - frontend </vt:lpstr>
      <vt:lpstr>results - frontend </vt:lpstr>
      <vt:lpstr>results - frontend </vt:lpstr>
      <vt:lpstr>results - frontend </vt:lpstr>
      <vt:lpstr>CONCLUSION and Future Work</vt:lpstr>
      <vt:lpstr>REFERENCES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Crowdfunding with smart contracts</dc:title>
  <dc:creator>shivi</dc:creator>
  <cp:lastModifiedBy>Microsoft Office User</cp:lastModifiedBy>
  <cp:revision>96</cp:revision>
  <dcterms:created xsi:type="dcterms:W3CDTF">2021-02-16T13:47:00Z</dcterms:created>
  <dcterms:modified xsi:type="dcterms:W3CDTF">2021-04-29T12:49:01Z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1033-11.2.0.10101</vt:lpwstr>
  </property>
</Properties>
</file>